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60" r:id="rId3"/>
    <p:sldId id="258" r:id="rId4"/>
    <p:sldId id="1635" r:id="rId5"/>
    <p:sldId id="1625" r:id="rId6"/>
    <p:sldId id="384" r:id="rId7"/>
    <p:sldId id="1631" r:id="rId8"/>
    <p:sldId id="1598" r:id="rId9"/>
    <p:sldId id="1621" r:id="rId10"/>
    <p:sldId id="1624" r:id="rId11"/>
    <p:sldId id="547" r:id="rId12"/>
    <p:sldId id="1632" r:id="rId13"/>
    <p:sldId id="261" r:id="rId14"/>
    <p:sldId id="263" r:id="rId15"/>
    <p:sldId id="262" r:id="rId16"/>
    <p:sldId id="264" r:id="rId17"/>
    <p:sldId id="1633" r:id="rId18"/>
    <p:sldId id="265" r:id="rId19"/>
    <p:sldId id="1627" r:id="rId20"/>
    <p:sldId id="1630" r:id="rId21"/>
    <p:sldId id="1634" r:id="rId22"/>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7533" autoAdjust="0"/>
  </p:normalViewPr>
  <p:slideViewPr>
    <p:cSldViewPr snapToGrid="0">
      <p:cViewPr varScale="1">
        <p:scale>
          <a:sx n="114" d="100"/>
          <a:sy n="114" d="100"/>
        </p:scale>
        <p:origin x="5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finmarktrust-my.sharepoint.com/personal/obertm_finmark_org_za/Documents/SADC%20FI%20NUMBERS%20FILE-%2020July202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Corbel" panose="020B0503020204020204" pitchFamily="34" charset="0"/>
                <a:ea typeface="+mn-ea"/>
                <a:cs typeface="+mn-cs"/>
              </a:defRPr>
            </a:pPr>
            <a:r>
              <a:rPr lang="en-US" b="1"/>
              <a:t>Financial Access Strand (%)</a:t>
            </a:r>
          </a:p>
        </c:rich>
      </c:tx>
      <c:layout>
        <c:manualLayout>
          <c:xMode val="edge"/>
          <c:yMode val="edge"/>
          <c:x val="0.3322372791126782"/>
          <c:y val="9.7765368504232203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Corbel" panose="020B0503020204020204" pitchFamily="34" charset="0"/>
              <a:ea typeface="+mn-ea"/>
              <a:cs typeface="+mn-cs"/>
            </a:defRPr>
          </a:pPr>
          <a:endParaRPr lang="en-US"/>
        </a:p>
      </c:txPr>
    </c:title>
    <c:autoTitleDeleted val="0"/>
    <c:plotArea>
      <c:layout>
        <c:manualLayout>
          <c:layoutTarget val="inner"/>
          <c:xMode val="edge"/>
          <c:yMode val="edge"/>
          <c:x val="5.7069216884363887E-2"/>
          <c:y val="0.20777604186513229"/>
          <c:w val="0.92964575769768321"/>
          <c:h val="0.60686582319017635"/>
        </c:manualLayout>
      </c:layout>
      <c:barChart>
        <c:barDir val="bar"/>
        <c:grouping val="percentStacked"/>
        <c:varyColors val="0"/>
        <c:ser>
          <c:idx val="0"/>
          <c:order val="0"/>
          <c:tx>
            <c:strRef>
              <c:f>'Total '!$B$55</c:f>
              <c:strCache>
                <c:ptCount val="1"/>
                <c:pt idx="0">
                  <c:v>Banked</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 '!$C$54:$D$54</c:f>
              <c:numCache>
                <c:formatCode>General</c:formatCode>
                <c:ptCount val="2"/>
                <c:pt idx="0">
                  <c:v>2011</c:v>
                </c:pt>
                <c:pt idx="1">
                  <c:v>2021</c:v>
                </c:pt>
              </c:numCache>
            </c:numRef>
          </c:cat>
          <c:val>
            <c:numRef>
              <c:f>'Total '!$C$55:$D$55</c:f>
              <c:numCache>
                <c:formatCode>General</c:formatCode>
                <c:ptCount val="2"/>
                <c:pt idx="0">
                  <c:v>33</c:v>
                </c:pt>
                <c:pt idx="1">
                  <c:v>37</c:v>
                </c:pt>
              </c:numCache>
            </c:numRef>
          </c:val>
          <c:extLst>
            <c:ext xmlns:c16="http://schemas.microsoft.com/office/drawing/2014/chart" uri="{C3380CC4-5D6E-409C-BE32-E72D297353CC}">
              <c16:uniqueId val="{00000000-8BE4-B34E-BBED-9C166DFC2353}"/>
            </c:ext>
          </c:extLst>
        </c:ser>
        <c:ser>
          <c:idx val="1"/>
          <c:order val="1"/>
          <c:tx>
            <c:strRef>
              <c:f>'Total '!$B$56</c:f>
              <c:strCache>
                <c:ptCount val="1"/>
                <c:pt idx="0">
                  <c:v>Other formal other (non-bank)</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 '!$C$54:$D$54</c:f>
              <c:numCache>
                <c:formatCode>General</c:formatCode>
                <c:ptCount val="2"/>
                <c:pt idx="0">
                  <c:v>2011</c:v>
                </c:pt>
                <c:pt idx="1">
                  <c:v>2021</c:v>
                </c:pt>
              </c:numCache>
            </c:numRef>
          </c:cat>
          <c:val>
            <c:numRef>
              <c:f>'Total '!$C$56:$D$56</c:f>
              <c:numCache>
                <c:formatCode>General</c:formatCode>
                <c:ptCount val="2"/>
                <c:pt idx="0">
                  <c:v>10</c:v>
                </c:pt>
                <c:pt idx="1">
                  <c:v>23</c:v>
                </c:pt>
              </c:numCache>
            </c:numRef>
          </c:val>
          <c:extLst>
            <c:ext xmlns:c16="http://schemas.microsoft.com/office/drawing/2014/chart" uri="{C3380CC4-5D6E-409C-BE32-E72D297353CC}">
              <c16:uniqueId val="{00000001-8BE4-B34E-BBED-9C166DFC2353}"/>
            </c:ext>
          </c:extLst>
        </c:ser>
        <c:ser>
          <c:idx val="2"/>
          <c:order val="2"/>
          <c:tx>
            <c:strRef>
              <c:f>'Total '!$B$57</c:f>
              <c:strCache>
                <c:ptCount val="1"/>
                <c:pt idx="0">
                  <c:v>Informal only</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 '!$C$54:$D$54</c:f>
              <c:numCache>
                <c:formatCode>General</c:formatCode>
                <c:ptCount val="2"/>
                <c:pt idx="0">
                  <c:v>2011</c:v>
                </c:pt>
                <c:pt idx="1">
                  <c:v>2021</c:v>
                </c:pt>
              </c:numCache>
            </c:numRef>
          </c:cat>
          <c:val>
            <c:numRef>
              <c:f>'Total '!$C$57:$D$57</c:f>
              <c:numCache>
                <c:formatCode>General</c:formatCode>
                <c:ptCount val="2"/>
                <c:pt idx="0">
                  <c:v>15</c:v>
                </c:pt>
                <c:pt idx="1">
                  <c:v>10</c:v>
                </c:pt>
              </c:numCache>
            </c:numRef>
          </c:val>
          <c:extLst>
            <c:ext xmlns:c16="http://schemas.microsoft.com/office/drawing/2014/chart" uri="{C3380CC4-5D6E-409C-BE32-E72D297353CC}">
              <c16:uniqueId val="{00000002-8BE4-B34E-BBED-9C166DFC2353}"/>
            </c:ext>
          </c:extLst>
        </c:ser>
        <c:ser>
          <c:idx val="3"/>
          <c:order val="3"/>
          <c:tx>
            <c:strRef>
              <c:f>'Total '!$B$58</c:f>
              <c:strCache>
                <c:ptCount val="1"/>
                <c:pt idx="0">
                  <c:v>Excluded</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 '!$C$54:$D$54</c:f>
              <c:numCache>
                <c:formatCode>General</c:formatCode>
                <c:ptCount val="2"/>
                <c:pt idx="0">
                  <c:v>2011</c:v>
                </c:pt>
                <c:pt idx="1">
                  <c:v>2021</c:v>
                </c:pt>
              </c:numCache>
            </c:numRef>
          </c:cat>
          <c:val>
            <c:numRef>
              <c:f>'Total '!$C$58:$D$58</c:f>
              <c:numCache>
                <c:formatCode>General</c:formatCode>
                <c:ptCount val="2"/>
                <c:pt idx="0">
                  <c:v>43</c:v>
                </c:pt>
                <c:pt idx="1">
                  <c:v>30</c:v>
                </c:pt>
              </c:numCache>
            </c:numRef>
          </c:val>
          <c:extLst>
            <c:ext xmlns:c16="http://schemas.microsoft.com/office/drawing/2014/chart" uri="{C3380CC4-5D6E-409C-BE32-E72D297353CC}">
              <c16:uniqueId val="{00000003-8BE4-B34E-BBED-9C166DFC2353}"/>
            </c:ext>
          </c:extLst>
        </c:ser>
        <c:dLbls>
          <c:showLegendKey val="0"/>
          <c:showVal val="0"/>
          <c:showCatName val="0"/>
          <c:showSerName val="0"/>
          <c:showPercent val="0"/>
          <c:showBubbleSize val="0"/>
        </c:dLbls>
        <c:gapWidth val="182"/>
        <c:overlap val="100"/>
        <c:axId val="1122410399"/>
        <c:axId val="648819583"/>
      </c:barChart>
      <c:catAx>
        <c:axId val="1122410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orbel" panose="020B0503020204020204" pitchFamily="34" charset="0"/>
                <a:ea typeface="+mn-ea"/>
                <a:cs typeface="+mn-cs"/>
              </a:defRPr>
            </a:pPr>
            <a:endParaRPr lang="en-US"/>
          </a:p>
        </c:txPr>
        <c:crossAx val="648819583"/>
        <c:crosses val="autoZero"/>
        <c:auto val="1"/>
        <c:lblAlgn val="ctr"/>
        <c:lblOffset val="100"/>
        <c:noMultiLvlLbl val="0"/>
      </c:catAx>
      <c:valAx>
        <c:axId val="648819583"/>
        <c:scaling>
          <c:orientation val="minMax"/>
        </c:scaling>
        <c:delete val="1"/>
        <c:axPos val="b"/>
        <c:numFmt formatCode="0%" sourceLinked="1"/>
        <c:majorTickMark val="none"/>
        <c:minorTickMark val="none"/>
        <c:tickLblPos val="nextTo"/>
        <c:crossAx val="1122410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Corbel" panose="020B0503020204020204"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Mobile money-led non-Bank Financial Inclusion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eSwatini Banked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2014</c:v>
                </c:pt>
                <c:pt idx="2">
                  <c:v>2018</c:v>
                </c:pt>
              </c:numCache>
            </c:numRef>
          </c:cat>
          <c:val>
            <c:numRef>
              <c:f>Sheet1!$B$2:$B$4</c:f>
              <c:numCache>
                <c:formatCode>0%</c:formatCode>
                <c:ptCount val="3"/>
                <c:pt idx="0">
                  <c:v>0.06</c:v>
                </c:pt>
                <c:pt idx="1">
                  <c:v>0.1</c:v>
                </c:pt>
                <c:pt idx="2">
                  <c:v>0.33</c:v>
                </c:pt>
              </c:numCache>
            </c:numRef>
          </c:val>
          <c:extLst>
            <c:ext xmlns:c16="http://schemas.microsoft.com/office/drawing/2014/chart" uri="{C3380CC4-5D6E-409C-BE32-E72D297353CC}">
              <c16:uniqueId val="{00000000-825A-4469-95B6-747CE3FEF5F8}"/>
            </c:ext>
          </c:extLst>
        </c:ser>
        <c:dLbls>
          <c:showLegendKey val="0"/>
          <c:showVal val="0"/>
          <c:showCatName val="0"/>
          <c:showSerName val="0"/>
          <c:showPercent val="0"/>
          <c:showBubbleSize val="0"/>
        </c:dLbls>
        <c:gapWidth val="219"/>
        <c:overlap val="-27"/>
        <c:axId val="734848367"/>
        <c:axId val="734840463"/>
      </c:barChart>
      <c:catAx>
        <c:axId val="734848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4840463"/>
        <c:crosses val="autoZero"/>
        <c:auto val="1"/>
        <c:lblAlgn val="ctr"/>
        <c:lblOffset val="100"/>
        <c:noMultiLvlLbl val="0"/>
      </c:catAx>
      <c:valAx>
        <c:axId val="734840463"/>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4848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eSwatini Financially excluded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565287152425698"/>
          <c:y val="0.27600852401286835"/>
          <c:w val="0.79326401648735567"/>
          <c:h val="0.60400496959823602"/>
        </c:manualLayout>
      </c:layout>
      <c:barChart>
        <c:barDir val="col"/>
        <c:grouping val="clustered"/>
        <c:varyColors val="0"/>
        <c:ser>
          <c:idx val="0"/>
          <c:order val="0"/>
          <c:tx>
            <c:strRef>
              <c:f>Sheet1!$B$1</c:f>
              <c:strCache>
                <c:ptCount val="1"/>
                <c:pt idx="0">
                  <c:v>eSwatini Banked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2011</c:v>
                </c:pt>
                <c:pt idx="1">
                  <c:v>2018</c:v>
                </c:pt>
              </c:numCache>
            </c:numRef>
          </c:cat>
          <c:val>
            <c:numRef>
              <c:f>Sheet1!$B$2:$B$3</c:f>
              <c:numCache>
                <c:formatCode>0%</c:formatCode>
                <c:ptCount val="2"/>
                <c:pt idx="0">
                  <c:v>0.37</c:v>
                </c:pt>
                <c:pt idx="1">
                  <c:v>0.13</c:v>
                </c:pt>
              </c:numCache>
            </c:numRef>
          </c:val>
          <c:extLst>
            <c:ext xmlns:c16="http://schemas.microsoft.com/office/drawing/2014/chart" uri="{C3380CC4-5D6E-409C-BE32-E72D297353CC}">
              <c16:uniqueId val="{00000000-825A-4469-95B6-747CE3FEF5F8}"/>
            </c:ext>
          </c:extLst>
        </c:ser>
        <c:dLbls>
          <c:showLegendKey val="0"/>
          <c:showVal val="0"/>
          <c:showCatName val="0"/>
          <c:showSerName val="0"/>
          <c:showPercent val="0"/>
          <c:showBubbleSize val="0"/>
        </c:dLbls>
        <c:gapWidth val="219"/>
        <c:overlap val="-27"/>
        <c:axId val="734848367"/>
        <c:axId val="734840463"/>
      </c:barChart>
      <c:catAx>
        <c:axId val="734848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4840463"/>
        <c:crosses val="autoZero"/>
        <c:auto val="1"/>
        <c:lblAlgn val="ctr"/>
        <c:lblOffset val="100"/>
        <c:noMultiLvlLbl val="0"/>
      </c:catAx>
      <c:valAx>
        <c:axId val="734840463"/>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4848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eSwatini</a:t>
            </a:r>
            <a:r>
              <a:rPr lang="en-ZA" baseline="0" dirty="0"/>
              <a:t> remittances (cross-border and domestic) through formal channels</a:t>
            </a:r>
            <a:endParaRPr lang="en-ZA"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eSwatini Banked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2011</c:v>
                </c:pt>
                <c:pt idx="1">
                  <c:v>2018</c:v>
                </c:pt>
              </c:numCache>
            </c:numRef>
          </c:cat>
          <c:val>
            <c:numRef>
              <c:f>Sheet1!$B$2:$B$3</c:f>
              <c:numCache>
                <c:formatCode>0%</c:formatCode>
                <c:ptCount val="2"/>
                <c:pt idx="0">
                  <c:v>0.26</c:v>
                </c:pt>
                <c:pt idx="1">
                  <c:v>0.7</c:v>
                </c:pt>
              </c:numCache>
            </c:numRef>
          </c:val>
          <c:extLst>
            <c:ext xmlns:c16="http://schemas.microsoft.com/office/drawing/2014/chart" uri="{C3380CC4-5D6E-409C-BE32-E72D297353CC}">
              <c16:uniqueId val="{00000000-825A-4469-95B6-747CE3FEF5F8}"/>
            </c:ext>
          </c:extLst>
        </c:ser>
        <c:dLbls>
          <c:showLegendKey val="0"/>
          <c:showVal val="0"/>
          <c:showCatName val="0"/>
          <c:showSerName val="0"/>
          <c:showPercent val="0"/>
          <c:showBubbleSize val="0"/>
        </c:dLbls>
        <c:gapWidth val="219"/>
        <c:overlap val="-27"/>
        <c:axId val="734848367"/>
        <c:axId val="734840463"/>
      </c:barChart>
      <c:catAx>
        <c:axId val="734848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4840463"/>
        <c:crosses val="autoZero"/>
        <c:auto val="1"/>
        <c:lblAlgn val="ctr"/>
        <c:lblOffset val="100"/>
        <c:noMultiLvlLbl val="0"/>
      </c:catAx>
      <c:valAx>
        <c:axId val="734840463"/>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4848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Zimbabwe digital payments for goods and services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Zim digital payments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2020</c:v>
                </c:pt>
              </c:numCache>
            </c:numRef>
          </c:cat>
          <c:val>
            <c:numRef>
              <c:f>Sheet1!$B$2:$B$3</c:f>
              <c:numCache>
                <c:formatCode>0%</c:formatCode>
                <c:ptCount val="2"/>
                <c:pt idx="0">
                  <c:v>0.23</c:v>
                </c:pt>
                <c:pt idx="1">
                  <c:v>0.63</c:v>
                </c:pt>
              </c:numCache>
            </c:numRef>
          </c:val>
          <c:extLst>
            <c:ext xmlns:c16="http://schemas.microsoft.com/office/drawing/2014/chart" uri="{C3380CC4-5D6E-409C-BE32-E72D297353CC}">
              <c16:uniqueId val="{00000000-825A-4469-95B6-747CE3FEF5F8}"/>
            </c:ext>
          </c:extLst>
        </c:ser>
        <c:dLbls>
          <c:showLegendKey val="0"/>
          <c:showVal val="0"/>
          <c:showCatName val="0"/>
          <c:showSerName val="0"/>
          <c:showPercent val="0"/>
          <c:showBubbleSize val="0"/>
        </c:dLbls>
        <c:gapWidth val="219"/>
        <c:overlap val="-27"/>
        <c:axId val="734848367"/>
        <c:axId val="734840463"/>
      </c:barChart>
      <c:catAx>
        <c:axId val="734848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4840463"/>
        <c:crosses val="autoZero"/>
        <c:auto val="1"/>
        <c:lblAlgn val="ctr"/>
        <c:lblOffset val="100"/>
        <c:noMultiLvlLbl val="0"/>
      </c:catAx>
      <c:valAx>
        <c:axId val="734840463"/>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4848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0305411221901"/>
          <c:y val="8.3501679074117607E-3"/>
          <c:w val="0.82179694588778096"/>
          <c:h val="0.91335961115832298"/>
        </c:manualLayout>
      </c:layout>
      <c:barChart>
        <c:barDir val="bar"/>
        <c:grouping val="percentStacked"/>
        <c:varyColors val="0"/>
        <c:ser>
          <c:idx val="0"/>
          <c:order val="0"/>
          <c:tx>
            <c:strRef>
              <c:f>'Data sheet'!$B$1</c:f>
              <c:strCache>
                <c:ptCount val="1"/>
                <c:pt idx="0">
                  <c:v>Banked</c:v>
                </c:pt>
              </c:strCache>
            </c:strRef>
          </c:tx>
          <c:spPr>
            <a:solidFill>
              <a:srgbClr val="2D2D8A"/>
            </a:solidFill>
            <a:ln>
              <a:solidFill>
                <a:srgbClr val="003366"/>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 sheet'!$A$2:$A$20</c:f>
              <c:strCache>
                <c:ptCount val="14"/>
                <c:pt idx="0">
                  <c:v>DRC 2014</c:v>
                </c:pt>
                <c:pt idx="1">
                  <c:v>Malawi 2014</c:v>
                </c:pt>
                <c:pt idx="2">
                  <c:v>Mozambique 2019</c:v>
                </c:pt>
                <c:pt idx="3">
                  <c:v>Madagascar 2016</c:v>
                </c:pt>
                <c:pt idx="4">
                  <c:v>Zambia 2020</c:v>
                </c:pt>
                <c:pt idx="5">
                  <c:v>Tanzania 2017</c:v>
                </c:pt>
                <c:pt idx="6">
                  <c:v>Zimbabwe 2014</c:v>
                </c:pt>
                <c:pt idx="7">
                  <c:v>Namibia 2017</c:v>
                </c:pt>
                <c:pt idx="8">
                  <c:v>Botswana 2020</c:v>
                </c:pt>
                <c:pt idx="9">
                  <c:v>eSwatini 2018</c:v>
                </c:pt>
                <c:pt idx="10">
                  <c:v>Mauritius 2014</c:v>
                </c:pt>
                <c:pt idx="11">
                  <c:v>Lesotho 2021</c:v>
                </c:pt>
                <c:pt idx="12">
                  <c:v>South Africa 2019</c:v>
                </c:pt>
                <c:pt idx="13">
                  <c:v>Seychelles 2016</c:v>
                </c:pt>
              </c:strCache>
            </c:strRef>
          </c:cat>
          <c:val>
            <c:numRef>
              <c:f>'Data sheet'!$B$2:$B$20</c:f>
              <c:numCache>
                <c:formatCode>General</c:formatCode>
                <c:ptCount val="14"/>
                <c:pt idx="0">
                  <c:v>12</c:v>
                </c:pt>
                <c:pt idx="1">
                  <c:v>27</c:v>
                </c:pt>
                <c:pt idx="2">
                  <c:v>21</c:v>
                </c:pt>
                <c:pt idx="3">
                  <c:v>10</c:v>
                </c:pt>
                <c:pt idx="4">
                  <c:v>21</c:v>
                </c:pt>
                <c:pt idx="5">
                  <c:v>13</c:v>
                </c:pt>
                <c:pt idx="6">
                  <c:v>30</c:v>
                </c:pt>
                <c:pt idx="7">
                  <c:v>68</c:v>
                </c:pt>
                <c:pt idx="8">
                  <c:v>56</c:v>
                </c:pt>
                <c:pt idx="9">
                  <c:v>52</c:v>
                </c:pt>
                <c:pt idx="10">
                  <c:v>85</c:v>
                </c:pt>
                <c:pt idx="11">
                  <c:v>39</c:v>
                </c:pt>
                <c:pt idx="12">
                  <c:v>81</c:v>
                </c:pt>
                <c:pt idx="13">
                  <c:v>94</c:v>
                </c:pt>
              </c:numCache>
            </c:numRef>
          </c:val>
          <c:extLst>
            <c:ext xmlns:c16="http://schemas.microsoft.com/office/drawing/2014/chart" uri="{C3380CC4-5D6E-409C-BE32-E72D297353CC}">
              <c16:uniqueId val="{00000000-0B54-C548-9735-182D571F48CD}"/>
            </c:ext>
          </c:extLst>
        </c:ser>
        <c:ser>
          <c:idx val="1"/>
          <c:order val="1"/>
          <c:tx>
            <c:strRef>
              <c:f>'Data sheet'!$C$1</c:f>
              <c:strCache>
                <c:ptCount val="1"/>
                <c:pt idx="0">
                  <c:v>Other formal (non-bank)</c:v>
                </c:pt>
              </c:strCache>
            </c:strRef>
          </c:tx>
          <c:spPr>
            <a:solidFill>
              <a:srgbClr val="FFFF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 sheet'!$A$2:$A$20</c:f>
              <c:strCache>
                <c:ptCount val="14"/>
                <c:pt idx="0">
                  <c:v>DRC 2014</c:v>
                </c:pt>
                <c:pt idx="1">
                  <c:v>Malawi 2014</c:v>
                </c:pt>
                <c:pt idx="2">
                  <c:v>Mozambique 2019</c:v>
                </c:pt>
                <c:pt idx="3">
                  <c:v>Madagascar 2016</c:v>
                </c:pt>
                <c:pt idx="4">
                  <c:v>Zambia 2020</c:v>
                </c:pt>
                <c:pt idx="5">
                  <c:v>Tanzania 2017</c:v>
                </c:pt>
                <c:pt idx="6">
                  <c:v>Zimbabwe 2014</c:v>
                </c:pt>
                <c:pt idx="7">
                  <c:v>Namibia 2017</c:v>
                </c:pt>
                <c:pt idx="8">
                  <c:v>Botswana 2020</c:v>
                </c:pt>
                <c:pt idx="9">
                  <c:v>eSwatini 2018</c:v>
                </c:pt>
                <c:pt idx="10">
                  <c:v>Mauritius 2014</c:v>
                </c:pt>
                <c:pt idx="11">
                  <c:v>Lesotho 2021</c:v>
                </c:pt>
                <c:pt idx="12">
                  <c:v>South Africa 2019</c:v>
                </c:pt>
                <c:pt idx="13">
                  <c:v>Seychelles 2016</c:v>
                </c:pt>
              </c:strCache>
            </c:strRef>
          </c:cat>
          <c:val>
            <c:numRef>
              <c:f>'Data sheet'!$C$2:$C$20</c:f>
              <c:numCache>
                <c:formatCode>General</c:formatCode>
                <c:ptCount val="14"/>
                <c:pt idx="0">
                  <c:v>24</c:v>
                </c:pt>
                <c:pt idx="1">
                  <c:v>7</c:v>
                </c:pt>
                <c:pt idx="2">
                  <c:v>22</c:v>
                </c:pt>
                <c:pt idx="3">
                  <c:v>17</c:v>
                </c:pt>
                <c:pt idx="4">
                  <c:v>40</c:v>
                </c:pt>
                <c:pt idx="5">
                  <c:v>52</c:v>
                </c:pt>
                <c:pt idx="6">
                  <c:v>39</c:v>
                </c:pt>
                <c:pt idx="7">
                  <c:v>5</c:v>
                </c:pt>
                <c:pt idx="8">
                  <c:v>26</c:v>
                </c:pt>
                <c:pt idx="9">
                  <c:v>33</c:v>
                </c:pt>
                <c:pt idx="10">
                  <c:v>3</c:v>
                </c:pt>
                <c:pt idx="11">
                  <c:v>48</c:v>
                </c:pt>
                <c:pt idx="12">
                  <c:v>10</c:v>
                </c:pt>
                <c:pt idx="13">
                  <c:v>1</c:v>
                </c:pt>
              </c:numCache>
            </c:numRef>
          </c:val>
          <c:extLst>
            <c:ext xmlns:c16="http://schemas.microsoft.com/office/drawing/2014/chart" uri="{C3380CC4-5D6E-409C-BE32-E72D297353CC}">
              <c16:uniqueId val="{00000001-0B54-C548-9735-182D571F48CD}"/>
            </c:ext>
          </c:extLst>
        </c:ser>
        <c:ser>
          <c:idx val="2"/>
          <c:order val="2"/>
          <c:tx>
            <c:strRef>
              <c:f>'Data sheet'!$D$1</c:f>
              <c:strCache>
                <c:ptCount val="1"/>
                <c:pt idx="0">
                  <c:v>Informal only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 sheet'!$A$2:$A$20</c:f>
              <c:strCache>
                <c:ptCount val="14"/>
                <c:pt idx="0">
                  <c:v>DRC 2014</c:v>
                </c:pt>
                <c:pt idx="1">
                  <c:v>Malawi 2014</c:v>
                </c:pt>
                <c:pt idx="2">
                  <c:v>Mozambique 2019</c:v>
                </c:pt>
                <c:pt idx="3">
                  <c:v>Madagascar 2016</c:v>
                </c:pt>
                <c:pt idx="4">
                  <c:v>Zambia 2020</c:v>
                </c:pt>
                <c:pt idx="5">
                  <c:v>Tanzania 2017</c:v>
                </c:pt>
                <c:pt idx="6">
                  <c:v>Zimbabwe 2014</c:v>
                </c:pt>
                <c:pt idx="7">
                  <c:v>Namibia 2017</c:v>
                </c:pt>
                <c:pt idx="8">
                  <c:v>Botswana 2020</c:v>
                </c:pt>
                <c:pt idx="9">
                  <c:v>eSwatini 2018</c:v>
                </c:pt>
                <c:pt idx="10">
                  <c:v>Mauritius 2014</c:v>
                </c:pt>
                <c:pt idx="11">
                  <c:v>Lesotho 2021</c:v>
                </c:pt>
                <c:pt idx="12">
                  <c:v>South Africa 2019</c:v>
                </c:pt>
                <c:pt idx="13">
                  <c:v>Seychelles 2016</c:v>
                </c:pt>
              </c:strCache>
            </c:strRef>
          </c:cat>
          <c:val>
            <c:numRef>
              <c:f>'Data sheet'!$D$2:$D$20</c:f>
              <c:numCache>
                <c:formatCode>General</c:formatCode>
                <c:ptCount val="14"/>
                <c:pt idx="0">
                  <c:v>12</c:v>
                </c:pt>
                <c:pt idx="1">
                  <c:v>15</c:v>
                </c:pt>
                <c:pt idx="2">
                  <c:v>11</c:v>
                </c:pt>
                <c:pt idx="3">
                  <c:v>30</c:v>
                </c:pt>
                <c:pt idx="4">
                  <c:v>8</c:v>
                </c:pt>
                <c:pt idx="5">
                  <c:v>7</c:v>
                </c:pt>
                <c:pt idx="6">
                  <c:v>8</c:v>
                </c:pt>
                <c:pt idx="7">
                  <c:v>5</c:v>
                </c:pt>
                <c:pt idx="8">
                  <c:v>3</c:v>
                </c:pt>
                <c:pt idx="9">
                  <c:v>2</c:v>
                </c:pt>
                <c:pt idx="10">
                  <c:v>2</c:v>
                </c:pt>
                <c:pt idx="11">
                  <c:v>4</c:v>
                </c:pt>
                <c:pt idx="12">
                  <c:v>2</c:v>
                </c:pt>
                <c:pt idx="13">
                  <c:v>2</c:v>
                </c:pt>
              </c:numCache>
            </c:numRef>
          </c:val>
          <c:extLst>
            <c:ext xmlns:c16="http://schemas.microsoft.com/office/drawing/2014/chart" uri="{C3380CC4-5D6E-409C-BE32-E72D297353CC}">
              <c16:uniqueId val="{00000002-0B54-C548-9735-182D571F48CD}"/>
            </c:ext>
          </c:extLst>
        </c:ser>
        <c:ser>
          <c:idx val="3"/>
          <c:order val="3"/>
          <c:tx>
            <c:strRef>
              <c:f>'Data sheet'!$E$1</c:f>
              <c:strCache>
                <c:ptCount val="1"/>
                <c:pt idx="0">
                  <c:v>Excluded</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 sheet'!$A$2:$A$20</c:f>
              <c:strCache>
                <c:ptCount val="14"/>
                <c:pt idx="0">
                  <c:v>DRC 2014</c:v>
                </c:pt>
                <c:pt idx="1">
                  <c:v>Malawi 2014</c:v>
                </c:pt>
                <c:pt idx="2">
                  <c:v>Mozambique 2019</c:v>
                </c:pt>
                <c:pt idx="3">
                  <c:v>Madagascar 2016</c:v>
                </c:pt>
                <c:pt idx="4">
                  <c:v>Zambia 2020</c:v>
                </c:pt>
                <c:pt idx="5">
                  <c:v>Tanzania 2017</c:v>
                </c:pt>
                <c:pt idx="6">
                  <c:v>Zimbabwe 2014</c:v>
                </c:pt>
                <c:pt idx="7">
                  <c:v>Namibia 2017</c:v>
                </c:pt>
                <c:pt idx="8">
                  <c:v>Botswana 2020</c:v>
                </c:pt>
                <c:pt idx="9">
                  <c:v>eSwatini 2018</c:v>
                </c:pt>
                <c:pt idx="10">
                  <c:v>Mauritius 2014</c:v>
                </c:pt>
                <c:pt idx="11">
                  <c:v>Lesotho 2021</c:v>
                </c:pt>
                <c:pt idx="12">
                  <c:v>South Africa 2019</c:v>
                </c:pt>
                <c:pt idx="13">
                  <c:v>Seychelles 2016</c:v>
                </c:pt>
              </c:strCache>
            </c:strRef>
          </c:cat>
          <c:val>
            <c:numRef>
              <c:f>'Data sheet'!$E$2:$E$20</c:f>
              <c:numCache>
                <c:formatCode>General</c:formatCode>
                <c:ptCount val="14"/>
                <c:pt idx="0">
                  <c:v>52</c:v>
                </c:pt>
                <c:pt idx="1">
                  <c:v>51</c:v>
                </c:pt>
                <c:pt idx="2">
                  <c:v>46</c:v>
                </c:pt>
                <c:pt idx="3">
                  <c:v>41</c:v>
                </c:pt>
                <c:pt idx="4">
                  <c:v>31</c:v>
                </c:pt>
                <c:pt idx="5">
                  <c:v>28</c:v>
                </c:pt>
                <c:pt idx="6">
                  <c:v>23</c:v>
                </c:pt>
                <c:pt idx="7">
                  <c:v>22</c:v>
                </c:pt>
                <c:pt idx="8">
                  <c:v>15</c:v>
                </c:pt>
                <c:pt idx="9">
                  <c:v>13</c:v>
                </c:pt>
                <c:pt idx="10">
                  <c:v>10</c:v>
                </c:pt>
                <c:pt idx="11">
                  <c:v>9</c:v>
                </c:pt>
                <c:pt idx="12">
                  <c:v>7</c:v>
                </c:pt>
                <c:pt idx="13">
                  <c:v>3</c:v>
                </c:pt>
              </c:numCache>
            </c:numRef>
          </c:val>
          <c:extLst>
            <c:ext xmlns:c16="http://schemas.microsoft.com/office/drawing/2014/chart" uri="{C3380CC4-5D6E-409C-BE32-E72D297353CC}">
              <c16:uniqueId val="{00000003-0B54-C548-9735-182D571F48CD}"/>
            </c:ext>
          </c:extLst>
        </c:ser>
        <c:dLbls>
          <c:showLegendKey val="0"/>
          <c:showVal val="0"/>
          <c:showCatName val="0"/>
          <c:showSerName val="0"/>
          <c:showPercent val="0"/>
          <c:showBubbleSize val="0"/>
        </c:dLbls>
        <c:gapWidth val="50"/>
        <c:overlap val="100"/>
        <c:axId val="302983352"/>
        <c:axId val="305044688"/>
      </c:barChart>
      <c:catAx>
        <c:axId val="302983352"/>
        <c:scaling>
          <c:orientation val="minMax"/>
        </c:scaling>
        <c:delete val="0"/>
        <c:axPos val="l"/>
        <c:numFmt formatCode="General" sourceLinked="0"/>
        <c:majorTickMark val="out"/>
        <c:minorTickMark val="none"/>
        <c:tickLblPos val="nextTo"/>
        <c:crossAx val="305044688"/>
        <c:crosses val="autoZero"/>
        <c:auto val="1"/>
        <c:lblAlgn val="ctr"/>
        <c:lblOffset val="100"/>
        <c:noMultiLvlLbl val="0"/>
      </c:catAx>
      <c:valAx>
        <c:axId val="305044688"/>
        <c:scaling>
          <c:orientation val="minMax"/>
        </c:scaling>
        <c:delete val="1"/>
        <c:axPos val="b"/>
        <c:numFmt formatCode="0%" sourceLinked="1"/>
        <c:majorTickMark val="out"/>
        <c:minorTickMark val="none"/>
        <c:tickLblPos val="none"/>
        <c:crossAx val="302983352"/>
        <c:crosses val="autoZero"/>
        <c:crossBetween val="between"/>
      </c:valAx>
    </c:plotArea>
    <c:legend>
      <c:legendPos val="b"/>
      <c:layout>
        <c:manualLayout>
          <c:xMode val="edge"/>
          <c:yMode val="edge"/>
          <c:x val="0.159134580525603"/>
          <c:y val="0.93040155721918805"/>
          <c:w val="0.70787432408045103"/>
          <c:h val="6.72191497493312E-2"/>
        </c:manualLayout>
      </c:layout>
      <c:overlay val="0"/>
    </c:legend>
    <c:plotVisOnly val="1"/>
    <c:dispBlanksAs val="gap"/>
    <c:showDLblsOverMax val="0"/>
  </c:chart>
  <c:txPr>
    <a:bodyPr/>
    <a:lstStyle/>
    <a:p>
      <a:pPr>
        <a:defRPr sz="1100" b="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493210034957671"/>
          <c:y val="0.19892901046104097"/>
          <c:w val="0.70526313041721944"/>
          <c:h val="0.23993662842046926"/>
        </c:manualLayout>
      </c:layout>
      <c:barChart>
        <c:barDir val="bar"/>
        <c:grouping val="percentStacked"/>
        <c:varyColors val="0"/>
        <c:ser>
          <c:idx val="0"/>
          <c:order val="0"/>
          <c:tx>
            <c:strRef>
              <c:f>Sheet1!$B$1</c:f>
              <c:strCache>
                <c:ptCount val="1"/>
                <c:pt idx="0">
                  <c:v>Bank account only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Lesotho 2021 Transactional account (%)</c:v>
                </c:pt>
              </c:strCache>
            </c:strRef>
          </c:cat>
          <c:val>
            <c:numRef>
              <c:f>Sheet1!$B$2</c:f>
              <c:numCache>
                <c:formatCode>General</c:formatCode>
                <c:ptCount val="1"/>
                <c:pt idx="0">
                  <c:v>6</c:v>
                </c:pt>
              </c:numCache>
            </c:numRef>
          </c:val>
          <c:extLst>
            <c:ext xmlns:c16="http://schemas.microsoft.com/office/drawing/2014/chart" uri="{C3380CC4-5D6E-409C-BE32-E72D297353CC}">
              <c16:uniqueId val="{00000000-51E8-41D9-8BDC-68750E8805DD}"/>
            </c:ext>
          </c:extLst>
        </c:ser>
        <c:ser>
          <c:idx val="1"/>
          <c:order val="1"/>
          <c:tx>
            <c:strRef>
              <c:f>Sheet1!$C$1</c:f>
              <c:strCache>
                <c:ptCount val="1"/>
                <c:pt idx="0">
                  <c:v>Bank and Mobile Money accounts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Lesotho 2021 Transactional account (%)</c:v>
                </c:pt>
              </c:strCache>
            </c:strRef>
          </c:cat>
          <c:val>
            <c:numRef>
              <c:f>Sheet1!$C$2</c:f>
              <c:numCache>
                <c:formatCode>General</c:formatCode>
                <c:ptCount val="1"/>
                <c:pt idx="0">
                  <c:v>33</c:v>
                </c:pt>
              </c:numCache>
            </c:numRef>
          </c:val>
          <c:extLst>
            <c:ext xmlns:c16="http://schemas.microsoft.com/office/drawing/2014/chart" uri="{C3380CC4-5D6E-409C-BE32-E72D297353CC}">
              <c16:uniqueId val="{00000001-51E8-41D9-8BDC-68750E8805DD}"/>
            </c:ext>
          </c:extLst>
        </c:ser>
        <c:ser>
          <c:idx val="2"/>
          <c:order val="2"/>
          <c:tx>
            <c:strRef>
              <c:f>Sheet1!$D$1</c:f>
              <c:strCache>
                <c:ptCount val="1"/>
                <c:pt idx="0">
                  <c:v>Mobile money account only</c:v>
                </c:pt>
              </c:strCache>
            </c:strRef>
          </c:tx>
          <c:spPr>
            <a:solidFill>
              <a:srgbClr val="FFCB0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Lesotho 2021 Transactional account (%)</c:v>
                </c:pt>
              </c:strCache>
            </c:strRef>
          </c:cat>
          <c:val>
            <c:numRef>
              <c:f>Sheet1!$D$2</c:f>
              <c:numCache>
                <c:formatCode>General</c:formatCode>
                <c:ptCount val="1"/>
                <c:pt idx="0">
                  <c:v>34</c:v>
                </c:pt>
              </c:numCache>
            </c:numRef>
          </c:val>
          <c:extLst>
            <c:ext xmlns:c16="http://schemas.microsoft.com/office/drawing/2014/chart" uri="{C3380CC4-5D6E-409C-BE32-E72D297353CC}">
              <c16:uniqueId val="{00000002-51E8-41D9-8BDC-68750E8805DD}"/>
            </c:ext>
          </c:extLst>
        </c:ser>
        <c:ser>
          <c:idx val="3"/>
          <c:order val="3"/>
          <c:tx>
            <c:strRef>
              <c:f>Sheet1!$E$1</c:f>
              <c:strCache>
                <c:ptCount val="1"/>
                <c:pt idx="0">
                  <c:v>No transaction account</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Lesotho 2021 Transactional account (%)</c:v>
                </c:pt>
              </c:strCache>
            </c:strRef>
          </c:cat>
          <c:val>
            <c:numRef>
              <c:f>Sheet1!$E$2</c:f>
              <c:numCache>
                <c:formatCode>General</c:formatCode>
                <c:ptCount val="1"/>
                <c:pt idx="0">
                  <c:v>27</c:v>
                </c:pt>
              </c:numCache>
            </c:numRef>
          </c:val>
          <c:extLst>
            <c:ext xmlns:c16="http://schemas.microsoft.com/office/drawing/2014/chart" uri="{C3380CC4-5D6E-409C-BE32-E72D297353CC}">
              <c16:uniqueId val="{00000003-51E8-41D9-8BDC-68750E8805DD}"/>
            </c:ext>
          </c:extLst>
        </c:ser>
        <c:dLbls>
          <c:showLegendKey val="0"/>
          <c:showVal val="0"/>
          <c:showCatName val="0"/>
          <c:showSerName val="0"/>
          <c:showPercent val="0"/>
          <c:showBubbleSize val="0"/>
        </c:dLbls>
        <c:gapWidth val="20"/>
        <c:overlap val="100"/>
        <c:axId val="1599292783"/>
        <c:axId val="1599293199"/>
      </c:barChart>
      <c:catAx>
        <c:axId val="1599292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600" b="0" i="0" u="none" strike="noStrike" kern="1200" baseline="0">
                <a:solidFill>
                  <a:schemeClr val="tx1"/>
                </a:solidFill>
                <a:latin typeface="+mn-lt"/>
                <a:ea typeface="+mn-ea"/>
                <a:cs typeface="+mn-cs"/>
              </a:defRPr>
            </a:pPr>
            <a:endParaRPr lang="en-US"/>
          </a:p>
        </c:txPr>
        <c:crossAx val="1599293199"/>
        <c:crosses val="autoZero"/>
        <c:auto val="1"/>
        <c:lblAlgn val="ctr"/>
        <c:lblOffset val="100"/>
        <c:noMultiLvlLbl val="0"/>
      </c:catAx>
      <c:valAx>
        <c:axId val="1599293199"/>
        <c:scaling>
          <c:orientation val="minMax"/>
        </c:scaling>
        <c:delete val="1"/>
        <c:axPos val="b"/>
        <c:numFmt formatCode="0%" sourceLinked="1"/>
        <c:majorTickMark val="none"/>
        <c:minorTickMark val="none"/>
        <c:tickLblPos val="nextTo"/>
        <c:crossAx val="1599292783"/>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Entry>
      <c:legendEntry>
        <c:idx val="1"/>
        <c:txPr>
          <a:bodyPr rot="0" spcFirstLastPara="1" vertOverflow="ellipsis" vert="horz" wrap="square" anchor="ctr" anchorCtr="1"/>
          <a:lstStyle/>
          <a:p>
            <a:pPr>
              <a:defRPr lang="en-US"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Entry>
      <c:legendEntry>
        <c:idx val="2"/>
        <c:txPr>
          <a:bodyPr rot="0" spcFirstLastPara="1" vertOverflow="ellipsis" vert="horz" wrap="square" anchor="ctr" anchorCtr="1"/>
          <a:lstStyle/>
          <a:p>
            <a:pPr>
              <a:defRPr lang="en-US"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Entry>
      <c:legendEntry>
        <c:idx val="3"/>
        <c:txPr>
          <a:bodyPr rot="0" spcFirstLastPara="1" vertOverflow="ellipsis" vert="horz" wrap="square" anchor="ctr" anchorCtr="1"/>
          <a:lstStyle/>
          <a:p>
            <a:pPr>
              <a:defRPr lang="en-US"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Entry>
      <c:layout>
        <c:manualLayout>
          <c:xMode val="edge"/>
          <c:yMode val="edge"/>
          <c:x val="4.1670693716282951E-2"/>
          <c:y val="0.59767564414453223"/>
          <c:w val="0.94898670313805955"/>
          <c:h val="0.36088234709231798"/>
        </c:manualLayout>
      </c:layout>
      <c:overlay val="0"/>
      <c:spPr>
        <a:noFill/>
        <a:ln>
          <a:noFill/>
        </a:ln>
        <a:effectLst/>
      </c:spPr>
      <c:txPr>
        <a:bodyPr rot="0" spcFirstLastPara="1" vertOverflow="ellipsis" vert="horz" wrap="square" anchor="ctr" anchorCtr="1"/>
        <a:lstStyle/>
        <a:p>
          <a:pPr>
            <a:defRPr lang="en-US" sz="16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ECECEC"/>
    </a:solidFill>
    <a:ln>
      <a:solidFill>
        <a:schemeClr val="bg1"/>
      </a:solid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0830865859422"/>
          <c:y val="4.24871774736197E-2"/>
          <c:w val="0.51720303396100087"/>
          <c:h val="0.81355638601078151"/>
        </c:manualLayout>
      </c:layout>
      <c:doughnutChart>
        <c:varyColors val="1"/>
        <c:ser>
          <c:idx val="0"/>
          <c:order val="0"/>
          <c:tx>
            <c:strRef>
              <c:f>Sheet1!$B$1</c:f>
              <c:strCache>
                <c:ptCount val="1"/>
                <c:pt idx="0">
                  <c:v>Yes</c:v>
                </c:pt>
              </c:strCache>
            </c:strRef>
          </c:tx>
          <c:dPt>
            <c:idx val="0"/>
            <c:bubble3D val="0"/>
            <c:spPr>
              <a:solidFill>
                <a:srgbClr val="0098AF"/>
              </a:solidFill>
              <a:ln>
                <a:noFill/>
              </a:ln>
              <a:effectLst/>
            </c:spPr>
            <c:extLst>
              <c:ext xmlns:c16="http://schemas.microsoft.com/office/drawing/2014/chart" uri="{C3380CC4-5D6E-409C-BE32-E72D297353CC}">
                <c16:uniqueId val="{00000006-73DF-4A15-B38C-E0479E37B996}"/>
              </c:ext>
            </c:extLst>
          </c:dPt>
          <c:dPt>
            <c:idx val="1"/>
            <c:bubble3D val="0"/>
            <c:spPr>
              <a:solidFill>
                <a:srgbClr val="FF0000"/>
              </a:solidFill>
              <a:ln>
                <a:noFill/>
              </a:ln>
              <a:effectLst/>
            </c:spPr>
            <c:extLst>
              <c:ext xmlns:c16="http://schemas.microsoft.com/office/drawing/2014/chart" uri="{C3380CC4-5D6E-409C-BE32-E72D297353CC}">
                <c16:uniqueId val="{00000005-73DF-4A15-B38C-E0479E37B996}"/>
              </c:ext>
            </c:extLst>
          </c:dPt>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81</c:v>
                </c:pt>
                <c:pt idx="1">
                  <c:v>19</c:v>
                </c:pt>
              </c:numCache>
            </c:numRef>
          </c:val>
          <c:extLst>
            <c:ext xmlns:c16="http://schemas.microsoft.com/office/drawing/2014/chart" uri="{C3380CC4-5D6E-409C-BE32-E72D297353CC}">
              <c16:uniqueId val="{00000000-73DF-4A15-B38C-E0479E37B996}"/>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6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ECECEC"/>
    </a:solidFill>
    <a:ln>
      <a:solidFill>
        <a:schemeClr val="bg1"/>
      </a:solid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688731705199232"/>
          <c:y val="4.6225192421290216E-2"/>
          <c:w val="0.50059745708185144"/>
          <c:h val="0.95377472573319433"/>
        </c:manualLayout>
      </c:layout>
      <c:barChart>
        <c:barDir val="bar"/>
        <c:grouping val="clustered"/>
        <c:varyColors val="0"/>
        <c:ser>
          <c:idx val="0"/>
          <c:order val="0"/>
          <c:invertIfNegative val="0"/>
          <c:dPt>
            <c:idx val="0"/>
            <c:invertIfNegative val="0"/>
            <c:bubble3D val="0"/>
            <c:spPr>
              <a:solidFill>
                <a:srgbClr val="002C66"/>
              </a:solidFill>
            </c:spPr>
            <c:extLst>
              <c:ext xmlns:c16="http://schemas.microsoft.com/office/drawing/2014/chart" uri="{C3380CC4-5D6E-409C-BE32-E72D297353CC}">
                <c16:uniqueId val="{00000001-0CF0-466F-8C3B-9B4CEEF4D258}"/>
              </c:ext>
            </c:extLst>
          </c:dPt>
          <c:dPt>
            <c:idx val="1"/>
            <c:invertIfNegative val="0"/>
            <c:bubble3D val="0"/>
            <c:spPr>
              <a:solidFill>
                <a:srgbClr val="002C66"/>
              </a:solidFill>
            </c:spPr>
            <c:extLst>
              <c:ext xmlns:c16="http://schemas.microsoft.com/office/drawing/2014/chart" uri="{C3380CC4-5D6E-409C-BE32-E72D297353CC}">
                <c16:uniqueId val="{00000003-0CF0-466F-8C3B-9B4CEEF4D258}"/>
              </c:ext>
            </c:extLst>
          </c:dPt>
          <c:dPt>
            <c:idx val="2"/>
            <c:invertIfNegative val="0"/>
            <c:bubble3D val="0"/>
            <c:spPr>
              <a:solidFill>
                <a:srgbClr val="002C66"/>
              </a:solidFill>
            </c:spPr>
            <c:extLst>
              <c:ext xmlns:c16="http://schemas.microsoft.com/office/drawing/2014/chart" uri="{C3380CC4-5D6E-409C-BE32-E72D297353CC}">
                <c16:uniqueId val="{00000005-0CF0-466F-8C3B-9B4CEEF4D258}"/>
              </c:ext>
            </c:extLst>
          </c:dPt>
          <c:dPt>
            <c:idx val="3"/>
            <c:invertIfNegative val="0"/>
            <c:bubble3D val="0"/>
            <c:spPr>
              <a:solidFill>
                <a:srgbClr val="FFFF00"/>
              </a:solidFill>
            </c:spPr>
            <c:extLst>
              <c:ext xmlns:c16="http://schemas.microsoft.com/office/drawing/2014/chart" uri="{C3380CC4-5D6E-409C-BE32-E72D297353CC}">
                <c16:uniqueId val="{00000007-0CF0-466F-8C3B-9B4CEEF4D258}"/>
              </c:ext>
            </c:extLst>
          </c:dPt>
          <c:dPt>
            <c:idx val="4"/>
            <c:invertIfNegative val="0"/>
            <c:bubble3D val="0"/>
            <c:spPr>
              <a:solidFill>
                <a:srgbClr val="FFFF00"/>
              </a:solidFill>
            </c:spPr>
            <c:extLst>
              <c:ext xmlns:c16="http://schemas.microsoft.com/office/drawing/2014/chart" uri="{C3380CC4-5D6E-409C-BE32-E72D297353CC}">
                <c16:uniqueId val="{00000009-0CF0-466F-8C3B-9B4CEEF4D258}"/>
              </c:ext>
            </c:extLst>
          </c:dPt>
          <c:dPt>
            <c:idx val="5"/>
            <c:invertIfNegative val="0"/>
            <c:bubble3D val="0"/>
            <c:spPr>
              <a:solidFill>
                <a:srgbClr val="FFFF00"/>
              </a:solidFill>
            </c:spPr>
            <c:extLst>
              <c:ext xmlns:c16="http://schemas.microsoft.com/office/drawing/2014/chart" uri="{C3380CC4-5D6E-409C-BE32-E72D297353CC}">
                <c16:uniqueId val="{0000000C-0CF0-466F-8C3B-9B4CEEF4D258}"/>
              </c:ext>
            </c:extLst>
          </c:dPt>
          <c:dLbls>
            <c:dLbl>
              <c:idx val="1"/>
              <c:layout>
                <c:manualLayout>
                  <c:x val="1.9831657337069077E-2"/>
                  <c:y val="-8.925060581373903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F0-466F-8C3B-9B4CEEF4D258}"/>
                </c:ext>
              </c:extLst>
            </c:dLbl>
            <c:dLbl>
              <c:idx val="2"/>
              <c:layout>
                <c:manualLayout>
                  <c:x val="1.735270016993544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F0-466F-8C3B-9B4CEEF4D258}"/>
                </c:ext>
              </c:extLst>
            </c:dLbl>
            <c:dLbl>
              <c:idx val="4"/>
              <c:layout>
                <c:manualLayout>
                  <c:x val="9.915828668534538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CF0-466F-8C3B-9B4CEEF4D258}"/>
                </c:ext>
              </c:extLst>
            </c:dLbl>
            <c:spPr>
              <a:noFill/>
              <a:ln>
                <a:noFill/>
              </a:ln>
              <a:effectLst/>
            </c:spPr>
            <c:txPr>
              <a:bodyPr anchorCtr="0"/>
              <a:lstStyle/>
              <a:p>
                <a:pPr algn="ctr">
                  <a:defRPr lang="en-US" sz="1600" b="0"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graphs!$B$2:$B$7</c:f>
              <c:strCache>
                <c:ptCount val="6"/>
                <c:pt idx="0">
                  <c:v>Payments for goods &amp; services</c:v>
                </c:pt>
                <c:pt idx="1">
                  <c:v>Income</c:v>
                </c:pt>
                <c:pt idx="2">
                  <c:v>Bank DFS</c:v>
                </c:pt>
                <c:pt idx="3">
                  <c:v>Income</c:v>
                </c:pt>
                <c:pt idx="4">
                  <c:v>Payments for goods &amp; services</c:v>
                </c:pt>
                <c:pt idx="5">
                  <c:v>Mobile money DFS</c:v>
                </c:pt>
              </c:strCache>
            </c:strRef>
          </c:cat>
          <c:val>
            <c:numRef>
              <c:f>graphs!$C$2:$C$7</c:f>
              <c:numCache>
                <c:formatCode>General</c:formatCode>
                <c:ptCount val="6"/>
                <c:pt idx="0">
                  <c:v>25</c:v>
                </c:pt>
                <c:pt idx="1">
                  <c:v>35</c:v>
                </c:pt>
                <c:pt idx="2">
                  <c:v>44</c:v>
                </c:pt>
                <c:pt idx="3">
                  <c:v>25</c:v>
                </c:pt>
                <c:pt idx="4">
                  <c:v>85</c:v>
                </c:pt>
                <c:pt idx="5">
                  <c:v>92</c:v>
                </c:pt>
              </c:numCache>
            </c:numRef>
          </c:val>
          <c:extLst>
            <c:ext xmlns:c16="http://schemas.microsoft.com/office/drawing/2014/chart" uri="{C3380CC4-5D6E-409C-BE32-E72D297353CC}">
              <c16:uniqueId val="{0000000A-0CF0-466F-8C3B-9B4CEEF4D258}"/>
            </c:ext>
          </c:extLst>
        </c:ser>
        <c:dLbls>
          <c:showLegendKey val="0"/>
          <c:showVal val="0"/>
          <c:showCatName val="0"/>
          <c:showSerName val="0"/>
          <c:showPercent val="0"/>
          <c:showBubbleSize val="0"/>
        </c:dLbls>
        <c:gapWidth val="150"/>
        <c:axId val="50242688"/>
        <c:axId val="50244224"/>
      </c:barChart>
      <c:catAx>
        <c:axId val="50242688"/>
        <c:scaling>
          <c:orientation val="minMax"/>
        </c:scaling>
        <c:delete val="0"/>
        <c:axPos val="l"/>
        <c:numFmt formatCode="General" sourceLinked="0"/>
        <c:majorTickMark val="out"/>
        <c:minorTickMark val="none"/>
        <c:tickLblPos val="nextTo"/>
        <c:txPr>
          <a:bodyPr/>
          <a:lstStyle/>
          <a:p>
            <a:pPr algn="ctr">
              <a:defRPr lang="en-US" sz="1200" b="0" i="0" u="none" strike="noStrike" kern="1200" baseline="0">
                <a:solidFill>
                  <a:schemeClr val="tx1"/>
                </a:solidFill>
                <a:latin typeface="+mn-lt"/>
                <a:ea typeface="+mn-ea"/>
                <a:cs typeface="+mn-cs"/>
              </a:defRPr>
            </a:pPr>
            <a:endParaRPr lang="en-US"/>
          </a:p>
        </c:txPr>
        <c:crossAx val="50244224"/>
        <c:crosses val="autoZero"/>
        <c:auto val="1"/>
        <c:lblAlgn val="ctr"/>
        <c:lblOffset val="100"/>
        <c:noMultiLvlLbl val="0"/>
      </c:catAx>
      <c:valAx>
        <c:axId val="50244224"/>
        <c:scaling>
          <c:orientation val="minMax"/>
        </c:scaling>
        <c:delete val="1"/>
        <c:axPos val="b"/>
        <c:numFmt formatCode="General" sourceLinked="1"/>
        <c:majorTickMark val="out"/>
        <c:minorTickMark val="none"/>
        <c:tickLblPos val="nextTo"/>
        <c:crossAx val="50242688"/>
        <c:crosses val="autoZero"/>
        <c:crossBetween val="between"/>
      </c:valAx>
    </c:plotArea>
    <c:plotVisOnly val="1"/>
    <c:dispBlanksAs val="gap"/>
    <c:showDLblsOverMax val="0"/>
  </c:chart>
  <c:spPr>
    <a:solidFill>
      <a:srgbClr val="FFFFFF">
        <a:lumMod val="95000"/>
      </a:srgbClr>
    </a:solidFill>
    <a:ln>
      <a:noFill/>
    </a:ln>
  </c:spPr>
  <c:txPr>
    <a:bodyPr/>
    <a:lstStyle/>
    <a:p>
      <a:pPr algn="ctr">
        <a:defRPr lang="en-US" sz="1400" b="1" i="0" u="none" strike="noStrike" kern="1200" baseline="0">
          <a:solidFill>
            <a:schemeClr val="tx1">
              <a:lumMod val="65000"/>
              <a:lumOff val="35000"/>
            </a:schemeClr>
          </a:solidFill>
          <a:latin typeface="+mn-lt"/>
          <a:ea typeface="+mn-ea"/>
          <a:cs typeface="+mn-cs"/>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1" i="0" u="none" strike="noStrike" kern="1200" spc="0" baseline="0">
                <a:solidFill>
                  <a:schemeClr val="tx1"/>
                </a:solidFill>
                <a:latin typeface="+mn-lt"/>
                <a:ea typeface="+mn-ea"/>
                <a:cs typeface="+mn-cs"/>
              </a:defRPr>
            </a:pPr>
            <a:r>
              <a:rPr lang="en-US" sz="1400" b="1"/>
              <a:t>Mobile money activities (%)</a:t>
            </a:r>
          </a:p>
        </c:rich>
      </c:tx>
      <c:overlay val="0"/>
      <c:spPr>
        <a:noFill/>
        <a:ln>
          <a:noFill/>
        </a:ln>
        <a:effectLst/>
      </c:spPr>
      <c:txPr>
        <a:bodyPr rot="0" spcFirstLastPara="1" vertOverflow="ellipsis" vert="horz" wrap="square" anchor="ctr" anchorCtr="1"/>
        <a:lstStyle/>
        <a:p>
          <a:pPr>
            <a:defRPr lang="en-US"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7"/>
            <c:invertIfNegative val="0"/>
            <c:bubble3D val="0"/>
            <c:spPr>
              <a:solidFill>
                <a:srgbClr val="B5304A"/>
              </a:solidFill>
              <a:ln>
                <a:noFill/>
              </a:ln>
              <a:effectLst/>
            </c:spPr>
            <c:extLst>
              <c:ext xmlns:c16="http://schemas.microsoft.com/office/drawing/2014/chart" uri="{C3380CC4-5D6E-409C-BE32-E72D297353CC}">
                <c16:uniqueId val="{00000000-296F-4035-B74B-51AE7EDCA12F}"/>
              </c:ext>
            </c:extLst>
          </c:dPt>
          <c:dLbls>
            <c:spPr>
              <a:noFill/>
              <a:ln>
                <a:noFill/>
              </a:ln>
              <a:effectLst/>
            </c:spPr>
            <c:txPr>
              <a:bodyPr rot="0" spcFirstLastPara="1" vertOverflow="ellipsis" vert="horz" wrap="square" anchor="ctr" anchorCtr="0"/>
              <a:lstStyle/>
              <a:p>
                <a:pPr algn="ctr">
                  <a:defRPr lang="en-US" sz="1400" b="0"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Sheet2!$A$1:$A$11</c:f>
              <c:strCache>
                <c:ptCount val="11"/>
                <c:pt idx="0">
                  <c:v>Paid a tax, fine, fee, or other payment to the government</c:v>
                </c:pt>
                <c:pt idx="1">
                  <c:v>Paid for goods or services at a store</c:v>
                </c:pt>
                <c:pt idx="2">
                  <c:v>Made insurance payments or received claims on insurance</c:v>
                </c:pt>
                <c:pt idx="3">
                  <c:v>Paid a school fee</c:v>
                </c:pt>
                <c:pt idx="4">
                  <c:v>Received money from the government</c:v>
                </c:pt>
                <c:pt idx="5">
                  <c:v>Paid a bill </c:v>
                </c:pt>
                <c:pt idx="6">
                  <c:v>Bought airtime top-ups or paid a mobile phone bill</c:v>
                </c:pt>
                <c:pt idx="7">
                  <c:v>Received wages from an employer</c:v>
                </c:pt>
                <c:pt idx="8">
                  <c:v>Saved money</c:v>
                </c:pt>
                <c:pt idx="9">
                  <c:v>Sent money to, or received money from someone</c:v>
                </c:pt>
                <c:pt idx="10">
                  <c:v>Deposited or withdrew money</c:v>
                </c:pt>
              </c:strCache>
            </c:strRef>
          </c:cat>
          <c:val>
            <c:numRef>
              <c:f>Sheet2!$B$1:$B$11</c:f>
              <c:numCache>
                <c:formatCode>General</c:formatCode>
                <c:ptCount val="11"/>
                <c:pt idx="0">
                  <c:v>1</c:v>
                </c:pt>
                <c:pt idx="1">
                  <c:v>3</c:v>
                </c:pt>
                <c:pt idx="2">
                  <c:v>5</c:v>
                </c:pt>
                <c:pt idx="3">
                  <c:v>7</c:v>
                </c:pt>
                <c:pt idx="4">
                  <c:v>8</c:v>
                </c:pt>
                <c:pt idx="5">
                  <c:v>9</c:v>
                </c:pt>
                <c:pt idx="6">
                  <c:v>12</c:v>
                </c:pt>
                <c:pt idx="7">
                  <c:v>14</c:v>
                </c:pt>
                <c:pt idx="8">
                  <c:v>23</c:v>
                </c:pt>
                <c:pt idx="9">
                  <c:v>42</c:v>
                </c:pt>
                <c:pt idx="10">
                  <c:v>74</c:v>
                </c:pt>
              </c:numCache>
            </c:numRef>
          </c:val>
          <c:extLst>
            <c:ext xmlns:c16="http://schemas.microsoft.com/office/drawing/2014/chart" uri="{C3380CC4-5D6E-409C-BE32-E72D297353CC}">
              <c16:uniqueId val="{00000000-4C2A-460E-A7AF-9AF6ABF32714}"/>
            </c:ext>
          </c:extLst>
        </c:ser>
        <c:dLbls>
          <c:showLegendKey val="0"/>
          <c:showVal val="0"/>
          <c:showCatName val="0"/>
          <c:showSerName val="0"/>
          <c:showPercent val="0"/>
          <c:showBubbleSize val="0"/>
        </c:dLbls>
        <c:gapWidth val="182"/>
        <c:axId val="897969199"/>
        <c:axId val="906342495"/>
      </c:barChart>
      <c:catAx>
        <c:axId val="8979691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crossAx val="906342495"/>
        <c:crosses val="autoZero"/>
        <c:auto val="1"/>
        <c:lblAlgn val="ctr"/>
        <c:lblOffset val="100"/>
        <c:noMultiLvlLbl val="0"/>
      </c:catAx>
      <c:valAx>
        <c:axId val="906342495"/>
        <c:scaling>
          <c:orientation val="minMax"/>
        </c:scaling>
        <c:delete val="1"/>
        <c:axPos val="b"/>
        <c:numFmt formatCode="General" sourceLinked="1"/>
        <c:majorTickMark val="none"/>
        <c:minorTickMark val="none"/>
        <c:tickLblPos val="nextTo"/>
        <c:crossAx val="8979691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lumMod val="95000"/>
      </a:srgbClr>
    </a:solidFill>
    <a:ln>
      <a:noFill/>
    </a:ln>
    <a:effectLst/>
  </c:spPr>
  <c:txPr>
    <a:bodyPr/>
    <a:lstStyle/>
    <a:p>
      <a:pPr algn="ctr">
        <a:defRPr lang="en-US" sz="1200" b="0" i="0" u="none" strike="noStrike" kern="1200" baseline="0">
          <a:solidFill>
            <a:schemeClr val="tx1"/>
          </a:solidFill>
          <a:latin typeface="+mn-lt"/>
          <a:ea typeface="+mn-ea"/>
          <a:cs typeface="+mn-cs"/>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8190378860252403"/>
          <c:y val="9.820217532180886E-2"/>
          <c:w val="0.39366803112017923"/>
          <c:h val="0.87552924527797837"/>
        </c:manualLayout>
      </c:layout>
      <c:barChart>
        <c:barDir val="bar"/>
        <c:grouping val="clustered"/>
        <c:varyColors val="0"/>
        <c:ser>
          <c:idx val="0"/>
          <c:order val="0"/>
          <c:spPr>
            <a:solidFill>
              <a:srgbClr val="0098AF"/>
            </a:solidFill>
          </c:spPr>
          <c:invertIfNegative val="0"/>
          <c:dLbls>
            <c:spPr>
              <a:noFill/>
              <a:ln>
                <a:noFill/>
              </a:ln>
              <a:effectLst/>
            </c:spPr>
            <c:txPr>
              <a:bodyPr anchorCtr="0"/>
              <a:lstStyle/>
              <a:p>
                <a:pPr algn="ctr">
                  <a:defRPr lang="en-US" sz="1600" b="0"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graphs!$B$8:$B$20</c:f>
              <c:strCache>
                <c:ptCount val="8"/>
                <c:pt idx="0">
                  <c:v>Wallet money</c:v>
                </c:pt>
                <c:pt idx="1">
                  <c:v>Mukuru</c:v>
                </c:pt>
                <c:pt idx="2">
                  <c:v>Bank branch</c:v>
                </c:pt>
                <c:pt idx="3">
                  <c:v>Shoprite</c:v>
                </c:pt>
                <c:pt idx="4">
                  <c:v>Bus/taxi</c:v>
                </c:pt>
                <c:pt idx="5">
                  <c:v>Friends or family</c:v>
                </c:pt>
                <c:pt idx="6">
                  <c:v>Bank transfer</c:v>
                </c:pt>
                <c:pt idx="7">
                  <c:v>Mobile money</c:v>
                </c:pt>
              </c:strCache>
            </c:strRef>
          </c:cat>
          <c:val>
            <c:numRef>
              <c:f>graphs!$C$8:$C$20</c:f>
              <c:numCache>
                <c:formatCode>General</c:formatCode>
                <c:ptCount val="8"/>
                <c:pt idx="0">
                  <c:v>1</c:v>
                </c:pt>
                <c:pt idx="1">
                  <c:v>1</c:v>
                </c:pt>
                <c:pt idx="2">
                  <c:v>2</c:v>
                </c:pt>
                <c:pt idx="3">
                  <c:v>2</c:v>
                </c:pt>
                <c:pt idx="4">
                  <c:v>3</c:v>
                </c:pt>
                <c:pt idx="5">
                  <c:v>4</c:v>
                </c:pt>
                <c:pt idx="6">
                  <c:v>5</c:v>
                </c:pt>
                <c:pt idx="7">
                  <c:v>84</c:v>
                </c:pt>
              </c:numCache>
            </c:numRef>
          </c:val>
          <c:extLst>
            <c:ext xmlns:c16="http://schemas.microsoft.com/office/drawing/2014/chart" uri="{C3380CC4-5D6E-409C-BE32-E72D297353CC}">
              <c16:uniqueId val="{00000000-DF48-488B-BD3B-09A3360ED505}"/>
            </c:ext>
          </c:extLst>
        </c:ser>
        <c:dLbls>
          <c:showLegendKey val="0"/>
          <c:showVal val="0"/>
          <c:showCatName val="0"/>
          <c:showSerName val="0"/>
          <c:showPercent val="0"/>
          <c:showBubbleSize val="0"/>
        </c:dLbls>
        <c:gapWidth val="50"/>
        <c:axId val="138983680"/>
        <c:axId val="138985472"/>
      </c:barChart>
      <c:catAx>
        <c:axId val="138983680"/>
        <c:scaling>
          <c:orientation val="minMax"/>
        </c:scaling>
        <c:delete val="0"/>
        <c:axPos val="l"/>
        <c:numFmt formatCode="General" sourceLinked="1"/>
        <c:majorTickMark val="out"/>
        <c:minorTickMark val="none"/>
        <c:tickLblPos val="nextTo"/>
        <c:txPr>
          <a:bodyPr/>
          <a:lstStyle/>
          <a:p>
            <a:pPr algn="ctr">
              <a:defRPr lang="en-US" sz="1400" b="0" i="0" u="none" strike="noStrike" kern="1200" baseline="0">
                <a:solidFill>
                  <a:schemeClr val="tx1"/>
                </a:solidFill>
                <a:latin typeface="+mn-lt"/>
                <a:ea typeface="+mn-ea"/>
                <a:cs typeface="+mn-cs"/>
              </a:defRPr>
            </a:pPr>
            <a:endParaRPr lang="en-US"/>
          </a:p>
        </c:txPr>
        <c:crossAx val="138985472"/>
        <c:crosses val="autoZero"/>
        <c:auto val="1"/>
        <c:lblAlgn val="ctr"/>
        <c:lblOffset val="100"/>
        <c:noMultiLvlLbl val="0"/>
      </c:catAx>
      <c:valAx>
        <c:axId val="138985472"/>
        <c:scaling>
          <c:orientation val="minMax"/>
        </c:scaling>
        <c:delete val="1"/>
        <c:axPos val="b"/>
        <c:numFmt formatCode="General" sourceLinked="1"/>
        <c:majorTickMark val="out"/>
        <c:minorTickMark val="none"/>
        <c:tickLblPos val="nextTo"/>
        <c:crossAx val="138983680"/>
        <c:crosses val="autoZero"/>
        <c:crossBetween val="between"/>
      </c:valAx>
      <c:spPr>
        <a:noFill/>
        <a:ln w="25400">
          <a:noFill/>
        </a:ln>
      </c:spPr>
    </c:plotArea>
    <c:plotVisOnly val="1"/>
    <c:dispBlanksAs val="gap"/>
    <c:showDLblsOverMax val="0"/>
  </c:chart>
  <c:spPr>
    <a:solidFill>
      <a:srgbClr val="FFFFFF">
        <a:lumMod val="95000"/>
      </a:srgbClr>
    </a:solidFill>
    <a:ln>
      <a:noFill/>
    </a:ln>
  </c:spPr>
  <c:txPr>
    <a:bodyPr/>
    <a:lstStyle/>
    <a:p>
      <a:pPr algn="ctr">
        <a:defRPr lang="en-ZA" sz="1350" b="0" i="0" u="none" strike="noStrike" kern="1200" baseline="0">
          <a:solidFill>
            <a:prstClr val="black"/>
          </a:solidFill>
          <a:latin typeface="+mn-lt"/>
          <a:ea typeface="+mn-ea"/>
          <a:cs typeface="+mn-cs"/>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8927559705204371"/>
          <c:y val="8.5743777734411677E-2"/>
          <c:w val="0.43880017319367293"/>
          <c:h val="0.88036874984257174"/>
        </c:manualLayout>
      </c:layout>
      <c:barChart>
        <c:barDir val="bar"/>
        <c:grouping val="clustered"/>
        <c:varyColors val="0"/>
        <c:ser>
          <c:idx val="0"/>
          <c:order val="0"/>
          <c:spPr>
            <a:solidFill>
              <a:srgbClr val="0098AF"/>
            </a:solidFill>
          </c:spPr>
          <c:invertIfNegative val="0"/>
          <c:dLbls>
            <c:spPr>
              <a:noFill/>
              <a:ln>
                <a:noFill/>
              </a:ln>
              <a:effectLst/>
            </c:spPr>
            <c:txPr>
              <a:bodyPr anchorCtr="0"/>
              <a:lstStyle/>
              <a:p>
                <a:pPr algn="ctr">
                  <a:defRPr lang="en-US" sz="1600" b="0"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graphs!$B$8:$B$22</c:f>
              <c:strCache>
                <c:ptCount val="10"/>
                <c:pt idx="0">
                  <c:v>Shops</c:v>
                </c:pt>
                <c:pt idx="1">
                  <c:v>Money gram</c:v>
                </c:pt>
                <c:pt idx="2">
                  <c:v>Bank branch</c:v>
                </c:pt>
                <c:pt idx="3">
                  <c:v>Teba</c:v>
                </c:pt>
                <c:pt idx="4">
                  <c:v>Mukuru</c:v>
                </c:pt>
                <c:pt idx="5">
                  <c:v>Friends or family</c:v>
                </c:pt>
                <c:pt idx="6">
                  <c:v>Wallet money</c:v>
                </c:pt>
                <c:pt idx="7">
                  <c:v>Bank transfer</c:v>
                </c:pt>
                <c:pt idx="8">
                  <c:v>Shoprite</c:v>
                </c:pt>
                <c:pt idx="9">
                  <c:v>Mobile money</c:v>
                </c:pt>
              </c:strCache>
            </c:strRef>
          </c:cat>
          <c:val>
            <c:numRef>
              <c:f>graphs!$C$8:$C$22</c:f>
              <c:numCache>
                <c:formatCode>General</c:formatCode>
                <c:ptCount val="10"/>
                <c:pt idx="0">
                  <c:v>2</c:v>
                </c:pt>
                <c:pt idx="1">
                  <c:v>2</c:v>
                </c:pt>
                <c:pt idx="2">
                  <c:v>3</c:v>
                </c:pt>
                <c:pt idx="3">
                  <c:v>3</c:v>
                </c:pt>
                <c:pt idx="4">
                  <c:v>4</c:v>
                </c:pt>
                <c:pt idx="5">
                  <c:v>5</c:v>
                </c:pt>
                <c:pt idx="6">
                  <c:v>6</c:v>
                </c:pt>
                <c:pt idx="7">
                  <c:v>7</c:v>
                </c:pt>
                <c:pt idx="8">
                  <c:v>10</c:v>
                </c:pt>
                <c:pt idx="9">
                  <c:v>53</c:v>
                </c:pt>
              </c:numCache>
            </c:numRef>
          </c:val>
          <c:extLst>
            <c:ext xmlns:c16="http://schemas.microsoft.com/office/drawing/2014/chart" uri="{C3380CC4-5D6E-409C-BE32-E72D297353CC}">
              <c16:uniqueId val="{00000000-27DD-4740-94F6-B65DF6703AB6}"/>
            </c:ext>
          </c:extLst>
        </c:ser>
        <c:dLbls>
          <c:showLegendKey val="0"/>
          <c:showVal val="0"/>
          <c:showCatName val="0"/>
          <c:showSerName val="0"/>
          <c:showPercent val="0"/>
          <c:showBubbleSize val="0"/>
        </c:dLbls>
        <c:gapWidth val="50"/>
        <c:axId val="138983680"/>
        <c:axId val="138985472"/>
      </c:barChart>
      <c:catAx>
        <c:axId val="138983680"/>
        <c:scaling>
          <c:orientation val="minMax"/>
        </c:scaling>
        <c:delete val="0"/>
        <c:axPos val="l"/>
        <c:numFmt formatCode="General" sourceLinked="1"/>
        <c:majorTickMark val="out"/>
        <c:minorTickMark val="none"/>
        <c:tickLblPos val="nextTo"/>
        <c:txPr>
          <a:bodyPr/>
          <a:lstStyle/>
          <a:p>
            <a:pPr algn="ctr">
              <a:defRPr lang="en-US" sz="1400" b="0" i="0" u="none" strike="noStrike" kern="1200" baseline="0">
                <a:solidFill>
                  <a:schemeClr val="tx1"/>
                </a:solidFill>
                <a:latin typeface="+mn-lt"/>
                <a:ea typeface="+mn-ea"/>
                <a:cs typeface="+mn-cs"/>
              </a:defRPr>
            </a:pPr>
            <a:endParaRPr lang="en-US"/>
          </a:p>
        </c:txPr>
        <c:crossAx val="138985472"/>
        <c:crosses val="autoZero"/>
        <c:auto val="1"/>
        <c:lblAlgn val="ctr"/>
        <c:lblOffset val="100"/>
        <c:noMultiLvlLbl val="0"/>
      </c:catAx>
      <c:valAx>
        <c:axId val="138985472"/>
        <c:scaling>
          <c:orientation val="minMax"/>
        </c:scaling>
        <c:delete val="1"/>
        <c:axPos val="b"/>
        <c:numFmt formatCode="General" sourceLinked="1"/>
        <c:majorTickMark val="out"/>
        <c:minorTickMark val="none"/>
        <c:tickLblPos val="nextTo"/>
        <c:crossAx val="138983680"/>
        <c:crosses val="autoZero"/>
        <c:crossBetween val="between"/>
      </c:valAx>
      <c:spPr>
        <a:noFill/>
        <a:ln w="25400">
          <a:noFill/>
        </a:ln>
      </c:spPr>
    </c:plotArea>
    <c:plotVisOnly val="1"/>
    <c:dispBlanksAs val="gap"/>
    <c:showDLblsOverMax val="0"/>
  </c:chart>
  <c:spPr>
    <a:solidFill>
      <a:srgbClr val="FFFFFF">
        <a:lumMod val="95000"/>
      </a:srgbClr>
    </a:solidFill>
    <a:ln>
      <a:noFill/>
    </a:ln>
  </c:spPr>
  <c:txPr>
    <a:bodyPr/>
    <a:lstStyle/>
    <a:p>
      <a:pPr algn="ctr">
        <a:defRPr lang="en-ZA" sz="1350" b="0" i="0" u="none" strike="noStrike" kern="1200" baseline="0">
          <a:solidFill>
            <a:prstClr val="black"/>
          </a:solidFill>
          <a:latin typeface="+mn-lt"/>
          <a:ea typeface="+mn-ea"/>
          <a:cs typeface="+mn-cs"/>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565287152425698"/>
          <c:y val="0.26764906737754962"/>
          <c:w val="0.79326401648735567"/>
          <c:h val="0.61236442623355469"/>
        </c:manualLayout>
      </c:layout>
      <c:barChart>
        <c:barDir val="col"/>
        <c:grouping val="clustered"/>
        <c:varyColors val="0"/>
        <c:ser>
          <c:idx val="0"/>
          <c:order val="0"/>
          <c:tx>
            <c:strRef>
              <c:f>Sheet1!$B$1</c:f>
              <c:strCache>
                <c:ptCount val="1"/>
                <c:pt idx="0">
                  <c:v>eSwatini Banked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2011</c:v>
                </c:pt>
                <c:pt idx="1">
                  <c:v>2018</c:v>
                </c:pt>
              </c:numCache>
            </c:numRef>
          </c:cat>
          <c:val>
            <c:numRef>
              <c:f>Sheet1!$B$2:$B$3</c:f>
              <c:numCache>
                <c:formatCode>0%</c:formatCode>
                <c:ptCount val="2"/>
                <c:pt idx="0">
                  <c:v>0.44</c:v>
                </c:pt>
                <c:pt idx="1">
                  <c:v>0.52</c:v>
                </c:pt>
              </c:numCache>
            </c:numRef>
          </c:val>
          <c:extLst>
            <c:ext xmlns:c16="http://schemas.microsoft.com/office/drawing/2014/chart" uri="{C3380CC4-5D6E-409C-BE32-E72D297353CC}">
              <c16:uniqueId val="{00000000-825A-4469-95B6-747CE3FEF5F8}"/>
            </c:ext>
          </c:extLst>
        </c:ser>
        <c:dLbls>
          <c:showLegendKey val="0"/>
          <c:showVal val="0"/>
          <c:showCatName val="0"/>
          <c:showSerName val="0"/>
          <c:showPercent val="0"/>
          <c:showBubbleSize val="0"/>
        </c:dLbls>
        <c:gapWidth val="219"/>
        <c:overlap val="-27"/>
        <c:axId val="734848367"/>
        <c:axId val="734840463"/>
      </c:barChart>
      <c:catAx>
        <c:axId val="734848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4840463"/>
        <c:crosses val="autoZero"/>
        <c:auto val="1"/>
        <c:lblAlgn val="ctr"/>
        <c:lblOffset val="100"/>
        <c:noMultiLvlLbl val="0"/>
      </c:catAx>
      <c:valAx>
        <c:axId val="734840463"/>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4848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0.70478</cdr:x>
      <cdr:y>0.34567</cdr:y>
    </cdr:from>
    <cdr:to>
      <cdr:x>0.91325</cdr:x>
      <cdr:y>0.72648</cdr:y>
    </cdr:to>
    <cdr:sp macro="" textlink="">
      <cdr:nvSpPr>
        <cdr:cNvPr id="2" name="Flowchart: Connector 1">
          <a:extLst xmlns:a="http://schemas.openxmlformats.org/drawingml/2006/main">
            <a:ext uri="{FF2B5EF4-FFF2-40B4-BE49-F238E27FC236}">
              <a16:creationId xmlns:a16="http://schemas.microsoft.com/office/drawing/2014/main" id="{E84A899D-5B9C-4FF6-A043-35120DD8D0B6}"/>
            </a:ext>
          </a:extLst>
        </cdr:cNvPr>
        <cdr:cNvSpPr/>
      </cdr:nvSpPr>
      <cdr:spPr>
        <a:xfrm xmlns:a="http://schemas.openxmlformats.org/drawingml/2006/main" rot="9208111">
          <a:off x="7411184" y="789773"/>
          <a:ext cx="2192187" cy="870059"/>
        </a:xfrm>
        <a:prstGeom xmlns:a="http://schemas.openxmlformats.org/drawingml/2006/main" prst="flowChartConnector">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0.41131</cdr:x>
      <cdr:y>0.10531</cdr:y>
    </cdr:from>
    <cdr:to>
      <cdr:x>0.50506</cdr:x>
      <cdr:y>0.86947</cdr:y>
    </cdr:to>
    <cdr:sp macro="" textlink="">
      <cdr:nvSpPr>
        <cdr:cNvPr id="3" name="Flowchart: Connector 2">
          <a:extLst xmlns:a="http://schemas.openxmlformats.org/drawingml/2006/main">
            <a:ext uri="{FF2B5EF4-FFF2-40B4-BE49-F238E27FC236}">
              <a16:creationId xmlns:a16="http://schemas.microsoft.com/office/drawing/2014/main" id="{27C0B8A7-4D65-40A8-849E-F9FAEA7DE741}"/>
            </a:ext>
          </a:extLst>
        </cdr:cNvPr>
        <cdr:cNvSpPr/>
      </cdr:nvSpPr>
      <cdr:spPr>
        <a:xfrm xmlns:a="http://schemas.openxmlformats.org/drawingml/2006/main" rot="7965378">
          <a:off x="3945112" y="620650"/>
          <a:ext cx="1745921" cy="985838"/>
        </a:xfrm>
        <a:prstGeom xmlns:a="http://schemas.openxmlformats.org/drawingml/2006/main" prst="flowChartConnector">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54B07-7555-4B2E-9ED2-10C7ED5CC3FA}" type="datetimeFigureOut">
              <a:rPr lang="en-ZA" smtClean="0"/>
              <a:t>2021/11/16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0545D-011C-42FB-9C0F-59E5350399F4}" type="slidenum">
              <a:rPr lang="en-ZA" smtClean="0"/>
              <a:t>‹#›</a:t>
            </a:fld>
            <a:endParaRPr lang="en-ZA"/>
          </a:p>
        </p:txBody>
      </p:sp>
    </p:spTree>
    <p:extLst>
      <p:ext uri="{BB962C8B-B14F-4D97-AF65-F5344CB8AC3E}">
        <p14:creationId xmlns:p14="http://schemas.microsoft.com/office/powerpoint/2010/main" val="255885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C1B81F2-270B-4FF1-96F9-BD77B7F5A483}" type="slidenum">
              <a:rPr lang="en-ZA" smtClean="0"/>
              <a:t>5</a:t>
            </a:fld>
            <a:endParaRPr lang="en-ZA"/>
          </a:p>
        </p:txBody>
      </p:sp>
    </p:spTree>
    <p:extLst>
      <p:ext uri="{BB962C8B-B14F-4D97-AF65-F5344CB8AC3E}">
        <p14:creationId xmlns:p14="http://schemas.microsoft.com/office/powerpoint/2010/main" val="388041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Of those with transaction accounts (banking and mobile money), 81% use Digital Financial Services, mainly driven by mobile money accounts to make payments.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High frequency in the use of mobile money, mobile banking assist in managing liquidity needs of Basotho as these platforms guarantees convenience and ease of access.</a:t>
            </a:r>
          </a:p>
          <a:p>
            <a:endParaRPr lang="en-ZA" dirty="0"/>
          </a:p>
        </p:txBody>
      </p:sp>
      <p:sp>
        <p:nvSpPr>
          <p:cNvPr id="4" name="Slide Number Placeholder 3"/>
          <p:cNvSpPr>
            <a:spLocks noGrp="1"/>
          </p:cNvSpPr>
          <p:nvPr>
            <p:ph type="sldNum" sz="quarter" idx="5"/>
          </p:nvPr>
        </p:nvSpPr>
        <p:spPr/>
        <p:txBody>
          <a:bodyPr/>
          <a:lstStyle/>
          <a:p>
            <a:fld id="{EF6F24DF-94EC-1140-B64B-172B26255322}" type="slidenum">
              <a:rPr lang="en-US" smtClean="0"/>
              <a:t>9</a:t>
            </a:fld>
            <a:endParaRPr lang="en-US" dirty="0"/>
          </a:p>
        </p:txBody>
      </p:sp>
    </p:spTree>
    <p:extLst>
      <p:ext uri="{BB962C8B-B14F-4D97-AF65-F5344CB8AC3E}">
        <p14:creationId xmlns:p14="http://schemas.microsoft.com/office/powerpoint/2010/main" val="38966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Depositing and withdrawal of money for both banking and mobile money activities prove that cash is king</a:t>
            </a:r>
          </a:p>
          <a:p>
            <a:pPr marL="171450" indent="-171450">
              <a:buFont typeface="Arial" panose="020B0604020202020204" pitchFamily="34" charset="0"/>
              <a:buChar char="•"/>
            </a:pPr>
            <a:r>
              <a:rPr lang="en-US" dirty="0"/>
              <a:t>Digital Financial Services in Lesotho are driven by payments (P2B) and receiving income from employers (B2P) </a:t>
            </a:r>
          </a:p>
          <a:p>
            <a:pPr marL="171450" indent="-171450">
              <a:buFont typeface="Arial" panose="020B0604020202020204" pitchFamily="34" charset="0"/>
              <a:buChar char="•"/>
            </a:pPr>
            <a:r>
              <a:rPr lang="en-US" dirty="0"/>
              <a:t>About 60% of mobile money users are using MM for payments, we will unpack this further in the next slide</a:t>
            </a:r>
            <a:endParaRPr lang="en-ZA" dirty="0"/>
          </a:p>
        </p:txBody>
      </p:sp>
      <p:sp>
        <p:nvSpPr>
          <p:cNvPr id="4" name="Slide Number Placeholder 3"/>
          <p:cNvSpPr>
            <a:spLocks noGrp="1"/>
          </p:cNvSpPr>
          <p:nvPr>
            <p:ph type="sldNum" sz="quarter" idx="5"/>
          </p:nvPr>
        </p:nvSpPr>
        <p:spPr/>
        <p:txBody>
          <a:bodyPr/>
          <a:lstStyle/>
          <a:p>
            <a:fld id="{EF6F24DF-94EC-1140-B64B-172B26255322}" type="slidenum">
              <a:rPr lang="en-US" smtClean="0"/>
              <a:t>10</a:t>
            </a:fld>
            <a:endParaRPr lang="en-US" dirty="0"/>
          </a:p>
        </p:txBody>
      </p:sp>
    </p:spTree>
    <p:extLst>
      <p:ext uri="{BB962C8B-B14F-4D97-AF65-F5344CB8AC3E}">
        <p14:creationId xmlns:p14="http://schemas.microsoft.com/office/powerpoint/2010/main" val="250504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Remittances </a:t>
            </a:r>
            <a:r>
              <a:rPr lang="en-US" sz="1200" dirty="0">
                <a:effectLst/>
                <a:latin typeface="Calibri" panose="020F0502020204030204" pitchFamily="34" charset="0"/>
                <a:ea typeface="Calibri" panose="020F0502020204030204" pitchFamily="34" charset="0"/>
                <a:cs typeface="Times New Roman" panose="02020603050405020304" pitchFamily="18" charset="0"/>
              </a:rPr>
              <a:t>have </a:t>
            </a:r>
            <a:r>
              <a:rPr lang="en-US" sz="12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increased over the years from 57% of adults remitting in 2011 to 72% in 2020</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came from an increase in adults that use other formal (non-bank) means to remit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Of the adults that sent money, 84% did so through mobile money (e.g. M-</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Pesa</a:t>
            </a:r>
            <a:r>
              <a:rPr lang="en-US" sz="1200" dirty="0">
                <a:effectLst/>
                <a:latin typeface="Calibri" panose="020F0502020204030204" pitchFamily="34" charset="0"/>
                <a:ea typeface="Calibri" panose="020F0502020204030204" pitchFamily="34" charset="0"/>
                <a:cs typeface="Times New Roman" panose="02020603050405020304" pitchFamily="18" charset="0"/>
              </a:rPr>
              <a:t>, Ecocash)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Thus, remittances through informal devices is significantly reduced.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dirty="0"/>
          </a:p>
        </p:txBody>
      </p:sp>
      <p:sp>
        <p:nvSpPr>
          <p:cNvPr id="4" name="Slide Number Placeholder 3"/>
          <p:cNvSpPr>
            <a:spLocks noGrp="1"/>
          </p:cNvSpPr>
          <p:nvPr>
            <p:ph type="sldNum" sz="quarter" idx="10"/>
          </p:nvPr>
        </p:nvSpPr>
        <p:spPr/>
        <p:txBody>
          <a:bodyPr/>
          <a:lstStyle/>
          <a:p>
            <a:fld id="{1AFF5BED-87B0-407F-A8A8-BDF22D8FBEE4}" type="slidenum">
              <a:rPr lang="en-US">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7108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D0545D-011C-42FB-9C0F-59E5350399F4}" type="slidenum">
              <a:rPr lang="en-ZA" smtClean="0"/>
              <a:t>15</a:t>
            </a:fld>
            <a:endParaRPr lang="en-ZA"/>
          </a:p>
        </p:txBody>
      </p:sp>
    </p:spTree>
    <p:extLst>
      <p:ext uri="{BB962C8B-B14F-4D97-AF65-F5344CB8AC3E}">
        <p14:creationId xmlns:p14="http://schemas.microsoft.com/office/powerpoint/2010/main" val="276871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Zimswitch</a:t>
            </a:r>
            <a:r>
              <a:rPr lang="en-US" dirty="0"/>
              <a:t> has introduced new payment streams: V-payments (online shopping) and ZIPIT (real-time clearing), as well as linking settlements into the real-time gross settlement (RTGS) system and widening out regionally to link local banks into SADC.6 To date, </a:t>
            </a:r>
            <a:r>
              <a:rPr lang="en-US" dirty="0" err="1"/>
              <a:t>Zimswitch</a:t>
            </a:r>
            <a:r>
              <a:rPr lang="en-US" dirty="0"/>
              <a:t> has a membership of 24 participants, which includes banks, mobile network operators (MNOs) and third-party payment service providers (TPPSPs).</a:t>
            </a:r>
          </a:p>
          <a:p>
            <a:endParaRPr lang="en-US" dirty="0"/>
          </a:p>
          <a:p>
            <a:r>
              <a:rPr lang="en-US" dirty="0"/>
              <a:t>Increased uptake of debit cards and reliance on POS devices bolstering bank position. </a:t>
            </a:r>
          </a:p>
          <a:p>
            <a:r>
              <a:rPr lang="en-US" dirty="0"/>
              <a:t>While mobile money services are undoubtedly the main means of transacting in Zimbabwe, uptake of traditional payment cards and use of traditional POS devices has also grown significantly. With these gains, combined with innovations such as branchless banking, the banks may increasingly be able to compete with mobile money providers. </a:t>
            </a:r>
          </a:p>
          <a:p>
            <a:endParaRPr lang="en-US" dirty="0"/>
          </a:p>
          <a:p>
            <a:r>
              <a:rPr lang="en-US" dirty="0"/>
              <a:t>Lack of universal ID is a limiting factor. </a:t>
            </a:r>
          </a:p>
          <a:p>
            <a:r>
              <a:rPr lang="en-US" dirty="0"/>
              <a:t>An important limitation in respect of the uptake of formal financial services, including banking services, is the lack of universal penetration of the national ID in Zimbabwe: 16% of people aged 15 and older in Zimbabwe did not have a national ID in 2018 </a:t>
            </a:r>
            <a:endParaRPr lang="en-ZA" dirty="0"/>
          </a:p>
        </p:txBody>
      </p:sp>
      <p:sp>
        <p:nvSpPr>
          <p:cNvPr id="4" name="Slide Number Placeholder 3"/>
          <p:cNvSpPr>
            <a:spLocks noGrp="1"/>
          </p:cNvSpPr>
          <p:nvPr>
            <p:ph type="sldNum" sz="quarter" idx="5"/>
          </p:nvPr>
        </p:nvSpPr>
        <p:spPr/>
        <p:txBody>
          <a:bodyPr/>
          <a:lstStyle/>
          <a:p>
            <a:fld id="{65D0545D-011C-42FB-9C0F-59E5350399F4}" type="slidenum">
              <a:rPr lang="en-ZA" smtClean="0"/>
              <a:t>18</a:t>
            </a:fld>
            <a:endParaRPr lang="en-ZA"/>
          </a:p>
        </p:txBody>
      </p:sp>
    </p:spTree>
    <p:extLst>
      <p:ext uri="{BB962C8B-B14F-4D97-AF65-F5344CB8AC3E}">
        <p14:creationId xmlns:p14="http://schemas.microsoft.com/office/powerpoint/2010/main" val="389205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D0545D-011C-42FB-9C0F-59E5350399F4}" type="slidenum">
              <a:rPr lang="en-ZA" smtClean="0"/>
              <a:t>19</a:t>
            </a:fld>
            <a:endParaRPr lang="en-ZA"/>
          </a:p>
        </p:txBody>
      </p:sp>
    </p:spTree>
    <p:extLst>
      <p:ext uri="{BB962C8B-B14F-4D97-AF65-F5344CB8AC3E}">
        <p14:creationId xmlns:p14="http://schemas.microsoft.com/office/powerpoint/2010/main" val="232703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5D0545D-011C-42FB-9C0F-59E5350399F4}" type="slidenum">
              <a:rPr lang="en-ZA" smtClean="0"/>
              <a:t>20</a:t>
            </a:fld>
            <a:endParaRPr lang="en-ZA"/>
          </a:p>
        </p:txBody>
      </p:sp>
    </p:spTree>
    <p:extLst>
      <p:ext uri="{BB962C8B-B14F-4D97-AF65-F5344CB8AC3E}">
        <p14:creationId xmlns:p14="http://schemas.microsoft.com/office/powerpoint/2010/main" val="2180820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949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TEXTO">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Marcador de Posição do Texto 9"/>
          <p:cNvSpPr>
            <a:spLocks noGrp="1"/>
          </p:cNvSpPr>
          <p:nvPr>
            <p:ph type="body" sz="quarter" idx="10" hasCustomPrompt="1"/>
          </p:nvPr>
        </p:nvSpPr>
        <p:spPr>
          <a:xfrm>
            <a:off x="508986" y="452756"/>
            <a:ext cx="11174030" cy="710214"/>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600" b="1" baseline="0">
                <a:latin typeface="HelveticaNeueLT Std Med"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pt-PT" dirty="0"/>
              <a:t>Título do slide – clique para alterar</a:t>
            </a:r>
          </a:p>
        </p:txBody>
      </p:sp>
      <p:sp>
        <p:nvSpPr>
          <p:cNvPr id="11" name="Marcador de Posição do Texto 9"/>
          <p:cNvSpPr>
            <a:spLocks noGrp="1"/>
          </p:cNvSpPr>
          <p:nvPr>
            <p:ph type="body" sz="quarter" idx="11" hasCustomPrompt="1"/>
          </p:nvPr>
        </p:nvSpPr>
        <p:spPr>
          <a:xfrm>
            <a:off x="508985" y="1402664"/>
            <a:ext cx="11174030" cy="3116070"/>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baseline="0">
                <a:latin typeface="HelveticaNeueLT Std Med"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pt-PT" dirty="0"/>
              <a:t>Texto do slide – clique para alterar</a:t>
            </a:r>
          </a:p>
        </p:txBody>
      </p:sp>
    </p:spTree>
    <p:extLst>
      <p:ext uri="{BB962C8B-B14F-4D97-AF65-F5344CB8AC3E}">
        <p14:creationId xmlns:p14="http://schemas.microsoft.com/office/powerpoint/2010/main" val="250098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O">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Marcador de Posição do Texto 9"/>
          <p:cNvSpPr>
            <a:spLocks noGrp="1"/>
          </p:cNvSpPr>
          <p:nvPr>
            <p:ph type="body" sz="quarter" idx="11" hasCustomPrompt="1"/>
          </p:nvPr>
        </p:nvSpPr>
        <p:spPr>
          <a:xfrm>
            <a:off x="508985" y="452756"/>
            <a:ext cx="11174030" cy="406597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baseline="0">
                <a:latin typeface="HelveticaNeueLT Std Med"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pt-PT" dirty="0"/>
              <a:t>Texto do slide – clique para alterar</a:t>
            </a:r>
          </a:p>
        </p:txBody>
      </p:sp>
    </p:spTree>
    <p:extLst>
      <p:ext uri="{BB962C8B-B14F-4D97-AF65-F5344CB8AC3E}">
        <p14:creationId xmlns:p14="http://schemas.microsoft.com/office/powerpoint/2010/main" val="175621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CE97EE-F1AA-154D-9593-8C1756EA0EE1}"/>
              </a:ext>
            </a:extLst>
          </p:cNvPr>
          <p:cNvSpPr/>
          <p:nvPr/>
        </p:nvSpPr>
        <p:spPr>
          <a:xfrm>
            <a:off x="0" y="1"/>
            <a:ext cx="12202046" cy="6858000"/>
          </a:xfrm>
          <a:prstGeom prst="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5"/>
          <p:cNvSpPr>
            <a:spLocks noGrp="1"/>
          </p:cNvSpPr>
          <p:nvPr>
            <p:ph type="sldNum" sz="quarter" idx="4"/>
          </p:nvPr>
        </p:nvSpPr>
        <p:spPr>
          <a:xfrm>
            <a:off x="515938" y="6255767"/>
            <a:ext cx="513522" cy="348511"/>
          </a:xfrm>
          <a:prstGeom prst="rect">
            <a:avLst/>
          </a:prstGeom>
        </p:spPr>
        <p:txBody>
          <a:bodyPr anchor="b"/>
          <a:lstStyle>
            <a:lvl1pPr>
              <a:defRPr sz="1400">
                <a:latin typeface="Arial" panose="020B0604020202020204" pitchFamily="34" charset="0"/>
                <a:cs typeface="Arial" panose="020B0604020202020204" pitchFamily="34" charset="0"/>
              </a:defRPr>
            </a:lvl1pPr>
          </a:lstStyle>
          <a:p>
            <a:fld id="{E26701B3-B834-3845-B064-88B59BD5DD08}" type="slidenum">
              <a:rPr lang="en-US" smtClean="0"/>
              <a:pPr/>
              <a:t>‹#›</a:t>
            </a:fld>
            <a:endParaRPr lang="en-US" dirty="0"/>
          </a:p>
        </p:txBody>
      </p:sp>
      <p:sp>
        <p:nvSpPr>
          <p:cNvPr id="10" name="Title 1">
            <a:extLst>
              <a:ext uri="{FF2B5EF4-FFF2-40B4-BE49-F238E27FC236}">
                <a16:creationId xmlns:a16="http://schemas.microsoft.com/office/drawing/2014/main" id="{0B509FBD-0200-C84E-BE45-C50181325A82}"/>
              </a:ext>
            </a:extLst>
          </p:cNvPr>
          <p:cNvSpPr>
            <a:spLocks noGrp="1"/>
          </p:cNvSpPr>
          <p:nvPr>
            <p:ph type="title"/>
          </p:nvPr>
        </p:nvSpPr>
        <p:spPr>
          <a:xfrm>
            <a:off x="394463" y="449855"/>
            <a:ext cx="10814875" cy="616623"/>
          </a:xfrm>
          <a:prstGeom prst="rect">
            <a:avLst/>
          </a:prstGeom>
        </p:spPr>
        <p:txBody>
          <a:bodyPr anchor="t">
            <a:normAutofit/>
          </a:bodyPr>
          <a:lstStyle>
            <a:lvl1pPr>
              <a:defRPr sz="3200" b="1">
                <a:solidFill>
                  <a:schemeClr val="accent1"/>
                </a:solidFill>
                <a:latin typeface="Corbel" charset="0"/>
                <a:ea typeface="Corbel" charset="0"/>
                <a:cs typeface="Corbel" charset="0"/>
              </a:defRPr>
            </a:lvl1pPr>
          </a:lstStyle>
          <a:p>
            <a:r>
              <a:rPr lang="en-GB" dirty="0"/>
              <a:t>Click to edit Master title style</a:t>
            </a:r>
            <a:endParaRPr lang="en-US" dirty="0"/>
          </a:p>
        </p:txBody>
      </p:sp>
      <p:sp>
        <p:nvSpPr>
          <p:cNvPr id="11" name="Content Placeholder 2">
            <a:extLst>
              <a:ext uri="{FF2B5EF4-FFF2-40B4-BE49-F238E27FC236}">
                <a16:creationId xmlns:a16="http://schemas.microsoft.com/office/drawing/2014/main" id="{15DDFF10-AB1F-F44A-80EE-2420384E4AA1}"/>
              </a:ext>
            </a:extLst>
          </p:cNvPr>
          <p:cNvSpPr>
            <a:spLocks noGrp="1"/>
          </p:cNvSpPr>
          <p:nvPr>
            <p:ph idx="1"/>
          </p:nvPr>
        </p:nvSpPr>
        <p:spPr>
          <a:xfrm>
            <a:off x="515938" y="1628775"/>
            <a:ext cx="10693400" cy="4068763"/>
          </a:xfrm>
          <a:prstGeom prst="rect">
            <a:avLst/>
          </a:prstGeom>
        </p:spPr>
        <p:txBody>
          <a:bodyPr/>
          <a:lstStyle>
            <a:lvl1pPr>
              <a:defRPr sz="2200">
                <a:latin typeface="Corbel" charset="0"/>
                <a:ea typeface="Corbel" charset="0"/>
                <a:cs typeface="Corbel" charset="0"/>
              </a:defRPr>
            </a:lvl1pPr>
            <a:lvl2pPr>
              <a:defRPr sz="2000">
                <a:latin typeface="Corbel" charset="0"/>
                <a:ea typeface="Corbel" charset="0"/>
                <a:cs typeface="Corbel" charset="0"/>
              </a:defRPr>
            </a:lvl2pPr>
            <a:lvl3pPr>
              <a:defRPr sz="1800">
                <a:latin typeface="Corbel" charset="0"/>
                <a:ea typeface="Corbel" charset="0"/>
                <a:cs typeface="Corbel" charset="0"/>
              </a:defRPr>
            </a:lvl3pPr>
            <a:lvl4pPr>
              <a:defRPr sz="1600">
                <a:latin typeface="Corbel" charset="0"/>
                <a:ea typeface="Corbel" charset="0"/>
                <a:cs typeface="Corbel" charset="0"/>
              </a:defRPr>
            </a:lvl4pPr>
            <a:lvl5pPr>
              <a:defRPr sz="1600">
                <a:latin typeface="Corbel" charset="0"/>
                <a:ea typeface="Corbel" charset="0"/>
                <a:cs typeface="Corbel"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Rectangle 15">
            <a:extLst>
              <a:ext uri="{FF2B5EF4-FFF2-40B4-BE49-F238E27FC236}">
                <a16:creationId xmlns:a16="http://schemas.microsoft.com/office/drawing/2014/main" id="{07F5C4BB-74DF-C74B-9422-600E0D720C70}"/>
              </a:ext>
            </a:extLst>
          </p:cNvPr>
          <p:cNvSpPr/>
          <p:nvPr userDrawn="1"/>
        </p:nvSpPr>
        <p:spPr>
          <a:xfrm>
            <a:off x="0" y="-1"/>
            <a:ext cx="12212095" cy="161469"/>
          </a:xfrm>
          <a:prstGeom prst="rect">
            <a:avLst/>
          </a:prstGeom>
          <a:solidFill>
            <a:srgbClr val="00A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7562ABF2-7F43-2F47-9D12-7E17271838A6}"/>
              </a:ext>
            </a:extLst>
          </p:cNvPr>
          <p:cNvCxnSpPr/>
          <p:nvPr userDrawn="1"/>
        </p:nvCxnSpPr>
        <p:spPr>
          <a:xfrm>
            <a:off x="923201" y="6327851"/>
            <a:ext cx="0" cy="276999"/>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F839AB7-97F1-F747-A895-7A02F5FCA88A}"/>
              </a:ext>
            </a:extLst>
          </p:cNvPr>
          <p:cNvSpPr/>
          <p:nvPr userDrawn="1"/>
        </p:nvSpPr>
        <p:spPr>
          <a:xfrm>
            <a:off x="1029460" y="6302451"/>
            <a:ext cx="3511496" cy="276999"/>
          </a:xfrm>
          <a:prstGeom prst="rect">
            <a:avLst/>
          </a:prstGeom>
        </p:spPr>
        <p:txBody>
          <a:bodyPr wrap="square">
            <a:spAutoFit/>
          </a:bodyPr>
          <a:lstStyle/>
          <a:p>
            <a:r>
              <a:rPr lang="en-US" sz="1200" b="0" dirty="0">
                <a:solidFill>
                  <a:schemeClr val="tx1"/>
                </a:solidFill>
                <a:latin typeface="Corbel" panose="020B0503020204020204" pitchFamily="34" charset="0"/>
              </a:rPr>
              <a:t>Making financial markets work for the poor</a:t>
            </a:r>
          </a:p>
        </p:txBody>
      </p:sp>
      <p:pic>
        <p:nvPicPr>
          <p:cNvPr id="14" name="Graphic 13">
            <a:extLst>
              <a:ext uri="{FF2B5EF4-FFF2-40B4-BE49-F238E27FC236}">
                <a16:creationId xmlns:a16="http://schemas.microsoft.com/office/drawing/2014/main" id="{EA670A13-6993-DB47-A8EC-71B9AD5C3C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576" y="6204898"/>
            <a:ext cx="2028761" cy="472451"/>
          </a:xfrm>
          <a:prstGeom prst="rect">
            <a:avLst/>
          </a:prstGeom>
        </p:spPr>
      </p:pic>
    </p:spTree>
    <p:extLst>
      <p:ext uri="{BB962C8B-B14F-4D97-AF65-F5344CB8AC3E}">
        <p14:creationId xmlns:p14="http://schemas.microsoft.com/office/powerpoint/2010/main" val="12177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714F4-2AA4-4EAC-8A7E-19DB744FA3BA}" type="datetimeFigureOut">
              <a:rPr lang="pt-PT" smtClean="0"/>
              <a:t>16/11/21</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95D59-1755-48AC-A951-4BF47AC72CDF}" type="slidenum">
              <a:rPr lang="pt-PT" smtClean="0"/>
              <a:t>‹#›</a:t>
            </a:fld>
            <a:endParaRPr lang="pt-PT"/>
          </a:p>
        </p:txBody>
      </p:sp>
    </p:spTree>
    <p:extLst>
      <p:ext uri="{BB962C8B-B14F-4D97-AF65-F5344CB8AC3E}">
        <p14:creationId xmlns:p14="http://schemas.microsoft.com/office/powerpoint/2010/main" val="72176523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chart" Target="../charts/chart3.xml"/><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sz="quarter" idx="11"/>
          </p:nvPr>
        </p:nvSpPr>
        <p:spPr/>
        <p:txBody>
          <a:bodyPr/>
          <a:lstStyle/>
          <a:p>
            <a:pPr algn="ctr"/>
            <a:r>
              <a:rPr lang="pt-PT" sz="2800" b="1" dirty="0"/>
              <a:t>X FORUM ECONOMIA E FINANÇAS</a:t>
            </a:r>
          </a:p>
          <a:p>
            <a:pPr algn="ctr"/>
            <a:endParaRPr lang="pt-PT" b="1" dirty="0">
              <a:solidFill>
                <a:srgbClr val="FF0000"/>
              </a:solidFill>
            </a:endParaRPr>
          </a:p>
          <a:p>
            <a:pPr algn="ctr"/>
            <a:r>
              <a:rPr lang="pt-PT" sz="2400" b="1" dirty="0">
                <a:solidFill>
                  <a:srgbClr val="FF0000"/>
                </a:solidFill>
              </a:rPr>
              <a:t>O PAPEL DOS BANCO NA RECUPERAÇÃO ECONÓMICA DE ANGOLA</a:t>
            </a:r>
          </a:p>
          <a:p>
            <a:pPr algn="ctr"/>
            <a:endParaRPr lang="pt-PT" b="1" dirty="0">
              <a:solidFill>
                <a:srgbClr val="FF0000"/>
              </a:solidFill>
            </a:endParaRPr>
          </a:p>
          <a:p>
            <a:pPr algn="ctr"/>
            <a:r>
              <a:rPr lang="pt-PT" b="1" dirty="0">
                <a:solidFill>
                  <a:schemeClr val="tx1">
                    <a:lumMod val="50000"/>
                    <a:lumOff val="50000"/>
                  </a:schemeClr>
                </a:solidFill>
              </a:rPr>
              <a:t>17 DE NOVEMBRO 2021  |  ONLINE</a:t>
            </a:r>
          </a:p>
        </p:txBody>
      </p:sp>
      <p:pic>
        <p:nvPicPr>
          <p:cNvPr id="5" name="Imagem 4">
            <a:extLst>
              <a:ext uri="{FF2B5EF4-FFF2-40B4-BE49-F238E27FC236}">
                <a16:creationId xmlns:a16="http://schemas.microsoft.com/office/drawing/2014/main" id="{5B0994B9-3146-47C2-8D59-2349E257A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343" y="159026"/>
            <a:ext cx="3260456" cy="1066617"/>
          </a:xfrm>
          <a:prstGeom prst="rect">
            <a:avLst/>
          </a:prstGeom>
        </p:spPr>
      </p:pic>
    </p:spTree>
    <p:extLst>
      <p:ext uri="{BB962C8B-B14F-4D97-AF65-F5344CB8AC3E}">
        <p14:creationId xmlns:p14="http://schemas.microsoft.com/office/powerpoint/2010/main" val="118310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3BCEA8-F519-4D11-9ED0-D99305C1B68C}"/>
              </a:ext>
            </a:extLst>
          </p:cNvPr>
          <p:cNvSpPr>
            <a:spLocks noGrp="1"/>
          </p:cNvSpPr>
          <p:nvPr>
            <p:ph type="title" idx="4294967295"/>
          </p:nvPr>
        </p:nvSpPr>
        <p:spPr>
          <a:xfrm>
            <a:off x="0" y="430213"/>
            <a:ext cx="10815638" cy="615950"/>
          </a:xfrm>
        </p:spPr>
        <p:txBody>
          <a:bodyPr>
            <a:normAutofit fontScale="90000"/>
          </a:bodyPr>
          <a:lstStyle/>
          <a:p>
            <a:r>
              <a:rPr lang="en-US" b="1" dirty="0">
                <a:latin typeface="Calibri" panose="020F0502020204030204" pitchFamily="34" charset="0"/>
                <a:cs typeface="Calibri" panose="020F0502020204030204" pitchFamily="34" charset="0"/>
              </a:rPr>
              <a:t>What drives DFS?</a:t>
            </a:r>
            <a:br>
              <a:rPr lang="en-US" dirty="0"/>
            </a:br>
            <a:r>
              <a:rPr lang="en-US" sz="2200" dirty="0">
                <a:solidFill>
                  <a:schemeClr val="accent2"/>
                </a:solidFill>
                <a:latin typeface="Corbel" pitchFamily="34" charset="0"/>
              </a:rPr>
              <a:t>Mainly driven by withdrawing and deposit cash, however, enhanced payment activities can be a solution to agent float/cash availability challenges.</a:t>
            </a:r>
            <a:endParaRPr lang="en-ZA" sz="2200" dirty="0">
              <a:solidFill>
                <a:schemeClr val="accent2"/>
              </a:solidFill>
              <a:latin typeface="Corbel" pitchFamily="34" charset="0"/>
            </a:endParaRPr>
          </a:p>
        </p:txBody>
      </p:sp>
      <p:graphicFrame>
        <p:nvGraphicFramePr>
          <p:cNvPr id="6" name="Chart 5">
            <a:extLst>
              <a:ext uri="{FF2B5EF4-FFF2-40B4-BE49-F238E27FC236}">
                <a16:creationId xmlns:a16="http://schemas.microsoft.com/office/drawing/2014/main" id="{6BCA9A25-2654-41A8-ABED-FE73F51C3B10}"/>
              </a:ext>
            </a:extLst>
          </p:cNvPr>
          <p:cNvGraphicFramePr>
            <a:graphicFrameLocks/>
          </p:cNvGraphicFramePr>
          <p:nvPr/>
        </p:nvGraphicFramePr>
        <p:xfrm>
          <a:off x="1611393" y="1444745"/>
          <a:ext cx="5009536" cy="341134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A8353641-ADCB-458D-ACA7-4CAFCF87DAEA}"/>
              </a:ext>
            </a:extLst>
          </p:cNvPr>
          <p:cNvSpPr/>
          <p:nvPr/>
        </p:nvSpPr>
        <p:spPr>
          <a:xfrm>
            <a:off x="1488490" y="2644490"/>
            <a:ext cx="4103914" cy="221159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26845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8E43-714C-D84E-93E4-5DFB89154AFE}"/>
              </a:ext>
            </a:extLst>
          </p:cNvPr>
          <p:cNvSpPr>
            <a:spLocks noGrp="1"/>
          </p:cNvSpPr>
          <p:nvPr>
            <p:ph type="title" idx="4294967295"/>
          </p:nvPr>
        </p:nvSpPr>
        <p:spPr>
          <a:xfrm>
            <a:off x="498475" y="449263"/>
            <a:ext cx="11693525" cy="617537"/>
          </a:xfrm>
        </p:spPr>
        <p:txBody>
          <a:bodyPr>
            <a:normAutofit fontScale="90000"/>
          </a:bodyPr>
          <a:lstStyle/>
          <a:p>
            <a:r>
              <a:rPr lang="en-US" sz="3600" b="1" dirty="0">
                <a:latin typeface="Corbel" pitchFamily="34" charset="0"/>
              </a:rPr>
              <a:t>Remittances</a:t>
            </a:r>
            <a:br>
              <a:rPr lang="en-US" dirty="0">
                <a:latin typeface="Corbel" pitchFamily="34" charset="0"/>
              </a:rPr>
            </a:br>
            <a:r>
              <a:rPr lang="en-US" sz="2400" i="1" dirty="0">
                <a:solidFill>
                  <a:srgbClr val="003366"/>
                </a:solidFill>
                <a:latin typeface="Corbel" pitchFamily="34" charset="0"/>
              </a:rPr>
              <a:t>More adults are remitting (72%) and there is huge shift in the methods used to remit money over the past decade, due to more accessible and convenient devices. Informal reduced significantly.</a:t>
            </a:r>
            <a:endParaRPr lang="en-US" sz="2400" dirty="0">
              <a:solidFill>
                <a:srgbClr val="FF0000"/>
              </a:solidFill>
            </a:endParaRPr>
          </a:p>
        </p:txBody>
      </p:sp>
      <p:graphicFrame>
        <p:nvGraphicFramePr>
          <p:cNvPr id="12" name="Chart 11">
            <a:extLst>
              <a:ext uri="{FF2B5EF4-FFF2-40B4-BE49-F238E27FC236}">
                <a16:creationId xmlns:a16="http://schemas.microsoft.com/office/drawing/2014/main" id="{3636D7A0-0BA6-465F-AE98-D2DC6AB8EC13}"/>
              </a:ext>
            </a:extLst>
          </p:cNvPr>
          <p:cNvGraphicFramePr>
            <a:graphicFrameLocks/>
          </p:cNvGraphicFramePr>
          <p:nvPr/>
        </p:nvGraphicFramePr>
        <p:xfrm>
          <a:off x="5340121" y="2105454"/>
          <a:ext cx="2594201" cy="252869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2A4A221F-B7BD-4088-A5C5-B78ADA4EE209}"/>
              </a:ext>
            </a:extLst>
          </p:cNvPr>
          <p:cNvSpPr txBox="1"/>
          <p:nvPr/>
        </p:nvSpPr>
        <p:spPr>
          <a:xfrm>
            <a:off x="5457246" y="1531198"/>
            <a:ext cx="2310827"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sz="1400" b="1" i="0" u="none" strike="noStrike" kern="1200" spc="0" baseline="0">
                <a:solidFill>
                  <a:prstClr val="black"/>
                </a:solidFill>
                <a:latin typeface="+mn-lt"/>
                <a:ea typeface="+mn-ea"/>
                <a:cs typeface="+mn-cs"/>
              </a:defRPr>
            </a:pPr>
            <a:r>
              <a:rPr lang="en-ZA" sz="1600" b="1" dirty="0">
                <a:solidFill>
                  <a:srgbClr val="002D69"/>
                </a:solidFill>
              </a:rPr>
              <a:t>Sent money (40%)</a:t>
            </a:r>
          </a:p>
        </p:txBody>
      </p:sp>
      <p:graphicFrame>
        <p:nvGraphicFramePr>
          <p:cNvPr id="15" name="Chart 14">
            <a:extLst>
              <a:ext uri="{FF2B5EF4-FFF2-40B4-BE49-F238E27FC236}">
                <a16:creationId xmlns:a16="http://schemas.microsoft.com/office/drawing/2014/main" id="{4465277E-937E-4AD5-84BA-96F861DD0D8E}"/>
              </a:ext>
            </a:extLst>
          </p:cNvPr>
          <p:cNvGraphicFramePr>
            <a:graphicFrameLocks/>
          </p:cNvGraphicFramePr>
          <p:nvPr/>
        </p:nvGraphicFramePr>
        <p:xfrm>
          <a:off x="8495611" y="2170770"/>
          <a:ext cx="2713725" cy="242837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3225A1E4-9886-455B-AF3A-014F4565A83F}"/>
              </a:ext>
            </a:extLst>
          </p:cNvPr>
          <p:cNvSpPr txBox="1"/>
          <p:nvPr/>
        </p:nvSpPr>
        <p:spPr>
          <a:xfrm>
            <a:off x="8446689" y="1539991"/>
            <a:ext cx="2310827"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sz="1400" b="1" i="0" u="none" strike="noStrike" kern="1200" spc="0" baseline="0">
                <a:solidFill>
                  <a:prstClr val="black"/>
                </a:solidFill>
                <a:latin typeface="+mn-lt"/>
                <a:ea typeface="+mn-ea"/>
                <a:cs typeface="+mn-cs"/>
              </a:defRPr>
            </a:pPr>
            <a:r>
              <a:rPr lang="en-ZA" sz="1600" b="1" dirty="0">
                <a:solidFill>
                  <a:srgbClr val="002D69"/>
                </a:solidFill>
              </a:rPr>
              <a:t>Received money (64%)</a:t>
            </a:r>
          </a:p>
        </p:txBody>
      </p:sp>
      <p:graphicFrame>
        <p:nvGraphicFramePr>
          <p:cNvPr id="21" name="Table 5">
            <a:extLst>
              <a:ext uri="{FF2B5EF4-FFF2-40B4-BE49-F238E27FC236}">
                <a16:creationId xmlns:a16="http://schemas.microsoft.com/office/drawing/2014/main" id="{B061A11A-50B5-46B0-824A-BE97321EF163}"/>
              </a:ext>
            </a:extLst>
          </p:cNvPr>
          <p:cNvGraphicFramePr>
            <a:graphicFrameLocks noGrp="1"/>
          </p:cNvGraphicFramePr>
          <p:nvPr/>
        </p:nvGraphicFramePr>
        <p:xfrm>
          <a:off x="526050" y="2105454"/>
          <a:ext cx="4252780" cy="2528692"/>
        </p:xfrm>
        <a:graphic>
          <a:graphicData uri="http://schemas.openxmlformats.org/drawingml/2006/table">
            <a:tbl>
              <a:tblPr firstRow="1" bandRow="1">
                <a:tableStyleId>{5C22544A-7EE6-4342-B048-85BDC9FD1C3A}</a:tableStyleId>
              </a:tblPr>
              <a:tblGrid>
                <a:gridCol w="2416847">
                  <a:extLst>
                    <a:ext uri="{9D8B030D-6E8A-4147-A177-3AD203B41FA5}">
                      <a16:colId xmlns:a16="http://schemas.microsoft.com/office/drawing/2014/main" val="4069298794"/>
                    </a:ext>
                  </a:extLst>
                </a:gridCol>
                <a:gridCol w="821203">
                  <a:extLst>
                    <a:ext uri="{9D8B030D-6E8A-4147-A177-3AD203B41FA5}">
                      <a16:colId xmlns:a16="http://schemas.microsoft.com/office/drawing/2014/main" val="3982552357"/>
                    </a:ext>
                  </a:extLst>
                </a:gridCol>
                <a:gridCol w="1014730">
                  <a:extLst>
                    <a:ext uri="{9D8B030D-6E8A-4147-A177-3AD203B41FA5}">
                      <a16:colId xmlns:a16="http://schemas.microsoft.com/office/drawing/2014/main" val="2696980319"/>
                    </a:ext>
                  </a:extLst>
                </a:gridCol>
              </a:tblGrid>
              <a:tr h="632173">
                <a:tc>
                  <a:txBody>
                    <a:bodyPr/>
                    <a:lstStyle/>
                    <a:p>
                      <a:endParaRPr lang="en-ZA" sz="1800" dirty="0"/>
                    </a:p>
                  </a:txBody>
                  <a:tcPr marT="37785" marB="37785"/>
                </a:tc>
                <a:tc>
                  <a:txBody>
                    <a:bodyPr/>
                    <a:lstStyle/>
                    <a:p>
                      <a:pPr algn="ctr"/>
                      <a:r>
                        <a:rPr lang="en-US" sz="1800" dirty="0"/>
                        <a:t>2011</a:t>
                      </a:r>
                      <a:endParaRPr lang="en-ZA" sz="1800" dirty="0"/>
                    </a:p>
                  </a:txBody>
                  <a:tcPr marT="37785" marB="37785" anchor="ctr"/>
                </a:tc>
                <a:tc>
                  <a:txBody>
                    <a:bodyPr/>
                    <a:lstStyle/>
                    <a:p>
                      <a:pPr algn="ctr"/>
                      <a:r>
                        <a:rPr lang="en-US" sz="1800" dirty="0"/>
                        <a:t>2021</a:t>
                      </a:r>
                      <a:endParaRPr lang="en-ZA" sz="1800" dirty="0"/>
                    </a:p>
                  </a:txBody>
                  <a:tcPr marT="37785" marB="37785" anchor="ctr"/>
                </a:tc>
                <a:extLst>
                  <a:ext uri="{0D108BD9-81ED-4DB2-BD59-A6C34878D82A}">
                    <a16:rowId xmlns:a16="http://schemas.microsoft.com/office/drawing/2014/main" val="4034841894"/>
                  </a:ext>
                </a:extLst>
              </a:tr>
              <a:tr h="632173">
                <a:tc>
                  <a:txBody>
                    <a:bodyPr/>
                    <a:lstStyle/>
                    <a:p>
                      <a:r>
                        <a:rPr lang="en-US" sz="1800" b="1" dirty="0"/>
                        <a:t>Remittances</a:t>
                      </a:r>
                      <a:endParaRPr lang="en-ZA" sz="1800" b="1" dirty="0"/>
                    </a:p>
                  </a:txBody>
                  <a:tcPr marT="37785" marB="37785" anchor="ctr"/>
                </a:tc>
                <a:tc>
                  <a:txBody>
                    <a:bodyPr/>
                    <a:lstStyle/>
                    <a:p>
                      <a:pPr algn="ctr"/>
                      <a:r>
                        <a:rPr lang="en-US" sz="1800" b="1" dirty="0"/>
                        <a:t>57%</a:t>
                      </a:r>
                      <a:endParaRPr lang="en-ZA" sz="1800" b="1" dirty="0"/>
                    </a:p>
                  </a:txBody>
                  <a:tcPr marT="37785" marB="37785" anchor="ctr"/>
                </a:tc>
                <a:tc>
                  <a:txBody>
                    <a:bodyPr/>
                    <a:lstStyle/>
                    <a:p>
                      <a:pPr algn="ctr"/>
                      <a:r>
                        <a:rPr lang="en-US" sz="1800" b="1" dirty="0"/>
                        <a:t>72%</a:t>
                      </a:r>
                      <a:endParaRPr lang="en-ZA" sz="1800" b="1" dirty="0"/>
                    </a:p>
                  </a:txBody>
                  <a:tcPr marT="37785" marB="37785" anchor="ctr"/>
                </a:tc>
                <a:extLst>
                  <a:ext uri="{0D108BD9-81ED-4DB2-BD59-A6C34878D82A}">
                    <a16:rowId xmlns:a16="http://schemas.microsoft.com/office/drawing/2014/main" val="848115038"/>
                  </a:ext>
                </a:extLst>
              </a:tr>
              <a:tr h="632173">
                <a:tc>
                  <a:txBody>
                    <a:bodyPr/>
                    <a:lstStyle/>
                    <a:p>
                      <a:r>
                        <a:rPr lang="en-US" sz="1800" dirty="0"/>
                        <a:t>Formal</a:t>
                      </a:r>
                      <a:endParaRPr lang="en-ZA" sz="1800" dirty="0"/>
                    </a:p>
                  </a:txBody>
                  <a:tcPr marT="37785" marB="37785" anchor="ctr"/>
                </a:tc>
                <a:tc>
                  <a:txBody>
                    <a:bodyPr/>
                    <a:lstStyle/>
                    <a:p>
                      <a:pPr algn="ctr"/>
                      <a:r>
                        <a:rPr lang="en-US" sz="1800" dirty="0"/>
                        <a:t>17%</a:t>
                      </a:r>
                      <a:endParaRPr lang="en-ZA" sz="1800" dirty="0"/>
                    </a:p>
                  </a:txBody>
                  <a:tcPr marT="37785" marB="37785" anchor="ctr"/>
                </a:tc>
                <a:tc>
                  <a:txBody>
                    <a:bodyPr/>
                    <a:lstStyle/>
                    <a:p>
                      <a:pPr algn="ctr"/>
                      <a:r>
                        <a:rPr lang="en-US" sz="1800" dirty="0">
                          <a:solidFill>
                            <a:schemeClr val="accent3"/>
                          </a:solidFill>
                        </a:rPr>
                        <a:t>60%</a:t>
                      </a:r>
                      <a:endParaRPr lang="en-ZA" sz="1800" dirty="0">
                        <a:solidFill>
                          <a:schemeClr val="accent3"/>
                        </a:solidFill>
                      </a:endParaRPr>
                    </a:p>
                  </a:txBody>
                  <a:tcPr marT="37785" marB="37785" anchor="ctr"/>
                </a:tc>
                <a:extLst>
                  <a:ext uri="{0D108BD9-81ED-4DB2-BD59-A6C34878D82A}">
                    <a16:rowId xmlns:a16="http://schemas.microsoft.com/office/drawing/2014/main" val="284126871"/>
                  </a:ext>
                </a:extLst>
              </a:tr>
              <a:tr h="632173">
                <a:tc>
                  <a:txBody>
                    <a:bodyPr/>
                    <a:lstStyle/>
                    <a:p>
                      <a:r>
                        <a:rPr lang="en-US" sz="1800" dirty="0"/>
                        <a:t>Informal/Through family/friends</a:t>
                      </a:r>
                      <a:endParaRPr lang="en-ZA" sz="1800" dirty="0"/>
                    </a:p>
                  </a:txBody>
                  <a:tcPr marT="37785" marB="37785" anchor="ctr"/>
                </a:tc>
                <a:tc>
                  <a:txBody>
                    <a:bodyPr/>
                    <a:lstStyle/>
                    <a:p>
                      <a:pPr algn="ctr"/>
                      <a:r>
                        <a:rPr lang="en-US" sz="1800" dirty="0"/>
                        <a:t>31%</a:t>
                      </a:r>
                      <a:endParaRPr lang="en-ZA" sz="1800" dirty="0"/>
                    </a:p>
                  </a:txBody>
                  <a:tcPr marT="37785" marB="37785" anchor="ctr"/>
                </a:tc>
                <a:tc>
                  <a:txBody>
                    <a:bodyPr/>
                    <a:lstStyle/>
                    <a:p>
                      <a:pPr algn="ctr"/>
                      <a:r>
                        <a:rPr lang="en-US" sz="1800" dirty="0">
                          <a:solidFill>
                            <a:srgbClr val="FF0000"/>
                          </a:solidFill>
                        </a:rPr>
                        <a:t>12%</a:t>
                      </a:r>
                      <a:endParaRPr lang="en-ZA" sz="1800" dirty="0">
                        <a:solidFill>
                          <a:srgbClr val="FF0000"/>
                        </a:solidFill>
                      </a:endParaRPr>
                    </a:p>
                  </a:txBody>
                  <a:tcPr marT="37785" marB="37785" anchor="ctr"/>
                </a:tc>
                <a:extLst>
                  <a:ext uri="{0D108BD9-81ED-4DB2-BD59-A6C34878D82A}">
                    <a16:rowId xmlns:a16="http://schemas.microsoft.com/office/drawing/2014/main" val="2087103308"/>
                  </a:ext>
                </a:extLst>
              </a:tr>
            </a:tbl>
          </a:graphicData>
        </a:graphic>
      </p:graphicFrame>
      <p:sp>
        <p:nvSpPr>
          <p:cNvPr id="23" name="Rectangle 8">
            <a:extLst>
              <a:ext uri="{FF2B5EF4-FFF2-40B4-BE49-F238E27FC236}">
                <a16:creationId xmlns:a16="http://schemas.microsoft.com/office/drawing/2014/main" id="{C029A087-DF73-42DB-85E2-1B655C80527D}"/>
              </a:ext>
            </a:extLst>
          </p:cNvPr>
          <p:cNvSpPr>
            <a:spLocks noChangeArrowheads="1"/>
          </p:cNvSpPr>
          <p:nvPr/>
        </p:nvSpPr>
        <p:spPr bwMode="auto">
          <a:xfrm>
            <a:off x="568287" y="1508798"/>
            <a:ext cx="4384711" cy="261663"/>
          </a:xfrm>
          <a:prstGeom prst="rect">
            <a:avLst/>
          </a:prstGeom>
          <a:noFill/>
          <a:ln w="9525">
            <a:noFill/>
            <a:miter lim="800000"/>
            <a:headEnd/>
            <a:tailEnd/>
          </a:ln>
        </p:spPr>
        <p:txBody>
          <a:bodyPr lIns="92986" tIns="46496" rIns="92986" bIns="46496"/>
          <a:lstStyle/>
          <a:p>
            <a:pPr algn="ctr">
              <a:spcBef>
                <a:spcPts val="1200"/>
              </a:spcBef>
              <a:buClr>
                <a:srgbClr val="4F81BD">
                  <a:lumMod val="50000"/>
                </a:srgbClr>
              </a:buClr>
              <a:buSzPct val="120000"/>
              <a:defRPr sz="1400" b="1" i="0" u="none" strike="noStrike" kern="1200" spc="0" baseline="0">
                <a:solidFill>
                  <a:prstClr val="black"/>
                </a:solidFill>
                <a:latin typeface="+mn-lt"/>
                <a:ea typeface="+mn-ea"/>
                <a:cs typeface="+mn-cs"/>
              </a:defRPr>
            </a:pPr>
            <a:r>
              <a:rPr lang="en-ZA" sz="1600" b="1" dirty="0">
                <a:solidFill>
                  <a:srgbClr val="002D69"/>
                </a:solidFill>
              </a:rPr>
              <a:t>Remittances incidence</a:t>
            </a:r>
          </a:p>
        </p:txBody>
      </p:sp>
    </p:spTree>
    <p:extLst>
      <p:ext uri="{BB962C8B-B14F-4D97-AF65-F5344CB8AC3E}">
        <p14:creationId xmlns:p14="http://schemas.microsoft.com/office/powerpoint/2010/main" val="329987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3A73E3-2F00-554F-BBA5-A9C519DF7E17}"/>
              </a:ext>
            </a:extLst>
          </p:cNvPr>
          <p:cNvSpPr>
            <a:spLocks noGrp="1"/>
          </p:cNvSpPr>
          <p:nvPr>
            <p:ph type="body" sz="quarter" idx="11"/>
          </p:nvPr>
        </p:nvSpPr>
        <p:spPr/>
        <p:txBody>
          <a:bodyPr>
            <a:normAutofit/>
          </a:bodyPr>
          <a:lstStyle/>
          <a:p>
            <a:endParaRPr lang="en-US" sz="4000" b="1" dirty="0">
              <a:latin typeface="+mn-lt"/>
            </a:endParaRPr>
          </a:p>
          <a:p>
            <a:endParaRPr lang="en-US" sz="4000" b="1" dirty="0">
              <a:latin typeface="+mn-lt"/>
            </a:endParaRPr>
          </a:p>
          <a:p>
            <a:r>
              <a:rPr lang="en-US" sz="4000" b="1" dirty="0">
                <a:latin typeface="+mn-lt"/>
              </a:rPr>
              <a:t>Eswatini - interesting growth trends</a:t>
            </a:r>
          </a:p>
        </p:txBody>
      </p:sp>
    </p:spTree>
    <p:extLst>
      <p:ext uri="{BB962C8B-B14F-4D97-AF65-F5344CB8AC3E}">
        <p14:creationId xmlns:p14="http://schemas.microsoft.com/office/powerpoint/2010/main" val="3708792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7D9BA65-5357-4A74-9C14-CEE34312D9CB}"/>
              </a:ext>
            </a:extLst>
          </p:cNvPr>
          <p:cNvGraphicFramePr/>
          <p:nvPr>
            <p:extLst>
              <p:ext uri="{D42A27DB-BD31-4B8C-83A1-F6EECF244321}">
                <p14:modId xmlns:p14="http://schemas.microsoft.com/office/powerpoint/2010/main" val="3191679041"/>
              </p:ext>
            </p:extLst>
          </p:nvPr>
        </p:nvGraphicFramePr>
        <p:xfrm>
          <a:off x="495301" y="1181100"/>
          <a:ext cx="3400424" cy="3038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D340C88-4C42-4D82-8A7C-F193468DFDC9}"/>
              </a:ext>
            </a:extLst>
          </p:cNvPr>
          <p:cNvGraphicFramePr/>
          <p:nvPr>
            <p:extLst>
              <p:ext uri="{D42A27DB-BD31-4B8C-83A1-F6EECF244321}">
                <p14:modId xmlns:p14="http://schemas.microsoft.com/office/powerpoint/2010/main" val="2913336899"/>
              </p:ext>
            </p:extLst>
          </p:nvPr>
        </p:nvGraphicFramePr>
        <p:xfrm>
          <a:off x="4205288" y="1181100"/>
          <a:ext cx="3400424" cy="3038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2B2F811-63F5-4B91-8724-50A4091F4C67}"/>
              </a:ext>
            </a:extLst>
          </p:cNvPr>
          <p:cNvGraphicFramePr/>
          <p:nvPr>
            <p:extLst>
              <p:ext uri="{D42A27DB-BD31-4B8C-83A1-F6EECF244321}">
                <p14:modId xmlns:p14="http://schemas.microsoft.com/office/powerpoint/2010/main" val="3322723167"/>
              </p:ext>
            </p:extLst>
          </p:nvPr>
        </p:nvGraphicFramePr>
        <p:xfrm>
          <a:off x="8177213" y="1181100"/>
          <a:ext cx="3400424" cy="30384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5564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978FC6-3126-48B6-9365-B4C137EAE403}"/>
              </a:ext>
            </a:extLst>
          </p:cNvPr>
          <p:cNvPicPr>
            <a:picLocks noChangeAspect="1"/>
          </p:cNvPicPr>
          <p:nvPr/>
        </p:nvPicPr>
        <p:blipFill rotWithShape="1">
          <a:blip r:embed="rId2"/>
          <a:srcRect l="24049" t="30290" r="33478" b="9420"/>
          <a:stretch/>
        </p:blipFill>
        <p:spPr>
          <a:xfrm>
            <a:off x="2494721" y="765313"/>
            <a:ext cx="5178288" cy="4134679"/>
          </a:xfrm>
          <a:prstGeom prst="rect">
            <a:avLst/>
          </a:prstGeom>
        </p:spPr>
      </p:pic>
      <p:sp>
        <p:nvSpPr>
          <p:cNvPr id="5" name="TextBox 4">
            <a:extLst>
              <a:ext uri="{FF2B5EF4-FFF2-40B4-BE49-F238E27FC236}">
                <a16:creationId xmlns:a16="http://schemas.microsoft.com/office/drawing/2014/main" id="{447296C4-A726-4269-A3D0-9FD8EDC498C2}"/>
              </a:ext>
            </a:extLst>
          </p:cNvPr>
          <p:cNvSpPr txBox="1"/>
          <p:nvPr/>
        </p:nvSpPr>
        <p:spPr>
          <a:xfrm>
            <a:off x="8229600" y="765313"/>
            <a:ext cx="3480047" cy="3170099"/>
          </a:xfrm>
          <a:prstGeom prst="rect">
            <a:avLst/>
          </a:prstGeom>
          <a:noFill/>
        </p:spPr>
        <p:txBody>
          <a:bodyPr wrap="square" rtlCol="0">
            <a:spAutoFit/>
          </a:bodyPr>
          <a:lstStyle/>
          <a:p>
            <a:r>
              <a:rPr lang="en-US" dirty="0"/>
              <a:t>48% of adults with an active mobile money account in 2014 to </a:t>
            </a:r>
          </a:p>
          <a:p>
            <a:endParaRPr lang="en-US" dirty="0"/>
          </a:p>
          <a:p>
            <a:r>
              <a:rPr lang="en-US" sz="2000" b="1" dirty="0"/>
              <a:t>nearly 92% </a:t>
            </a:r>
            <a:r>
              <a:rPr lang="en-US" dirty="0"/>
              <a:t>in 2018!</a:t>
            </a:r>
          </a:p>
          <a:p>
            <a:endParaRPr lang="en-US" dirty="0"/>
          </a:p>
          <a:p>
            <a:r>
              <a:rPr lang="en-US" dirty="0"/>
              <a:t>The data suggests that mobile money transfers are </a:t>
            </a:r>
            <a:r>
              <a:rPr lang="en-US" b="1" dirty="0"/>
              <a:t>increasingly being used for payment purposes </a:t>
            </a:r>
            <a:r>
              <a:rPr lang="en-US" dirty="0"/>
              <a:t>rather than simply P2P and withdrawal, and this suggests </a:t>
            </a:r>
            <a:r>
              <a:rPr lang="en-US" b="1" dirty="0"/>
              <a:t>deepening of usage</a:t>
            </a:r>
            <a:r>
              <a:rPr lang="en-US" dirty="0"/>
              <a:t>.</a:t>
            </a:r>
            <a:endParaRPr lang="en-ZA" dirty="0"/>
          </a:p>
        </p:txBody>
      </p:sp>
    </p:spTree>
    <p:extLst>
      <p:ext uri="{BB962C8B-B14F-4D97-AF65-F5344CB8AC3E}">
        <p14:creationId xmlns:p14="http://schemas.microsoft.com/office/powerpoint/2010/main" val="2047399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D340C88-4C42-4D82-8A7C-F193468DFDC9}"/>
              </a:ext>
            </a:extLst>
          </p:cNvPr>
          <p:cNvGraphicFramePr/>
          <p:nvPr>
            <p:extLst>
              <p:ext uri="{D42A27DB-BD31-4B8C-83A1-F6EECF244321}">
                <p14:modId xmlns:p14="http://schemas.microsoft.com/office/powerpoint/2010/main" val="4026250658"/>
              </p:ext>
            </p:extLst>
          </p:nvPr>
        </p:nvGraphicFramePr>
        <p:xfrm>
          <a:off x="638175" y="1181100"/>
          <a:ext cx="6967537" cy="303847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8623E6D-9B4D-41CE-B97B-AAA00DC668DE}"/>
              </a:ext>
            </a:extLst>
          </p:cNvPr>
          <p:cNvSpPr txBox="1"/>
          <p:nvPr/>
        </p:nvSpPr>
        <p:spPr>
          <a:xfrm>
            <a:off x="7605712" y="1375759"/>
            <a:ext cx="4310063" cy="2954655"/>
          </a:xfrm>
          <a:prstGeom prst="rect">
            <a:avLst/>
          </a:prstGeom>
          <a:noFill/>
        </p:spPr>
        <p:txBody>
          <a:bodyPr wrap="square" rtlCol="0">
            <a:spAutoFit/>
          </a:bodyPr>
          <a:lstStyle/>
          <a:p>
            <a:r>
              <a:rPr lang="en-ZA" sz="2400" b="1" dirty="0"/>
              <a:t>26% </a:t>
            </a:r>
            <a:r>
              <a:rPr lang="en-ZA" dirty="0"/>
              <a:t>c</a:t>
            </a:r>
            <a:r>
              <a:rPr lang="en-US" dirty="0" err="1"/>
              <a:t>hoose</a:t>
            </a:r>
            <a:r>
              <a:rPr lang="en-US" dirty="0"/>
              <a:t> </a:t>
            </a:r>
            <a:r>
              <a:rPr lang="en-US" b="1" dirty="0"/>
              <a:t>mobile money </a:t>
            </a:r>
            <a:r>
              <a:rPr lang="en-US" dirty="0"/>
              <a:t>as a financial channel because it is </a:t>
            </a:r>
          </a:p>
          <a:p>
            <a:r>
              <a:rPr lang="en-US" b="1" dirty="0"/>
              <a:t>reliable, quick and easy to use</a:t>
            </a:r>
          </a:p>
          <a:p>
            <a:endParaRPr lang="en-US" dirty="0"/>
          </a:p>
          <a:p>
            <a:r>
              <a:rPr lang="en-US" dirty="0"/>
              <a:t>There has been a 23% growth in mobile money savings usage so that 16% of Swati adults now do this.</a:t>
            </a:r>
          </a:p>
          <a:p>
            <a:r>
              <a:rPr lang="en-US" dirty="0"/>
              <a:t>Overall formal credit and insurance are relatively static over the decade, despite mobile money introduction.</a:t>
            </a:r>
            <a:endParaRPr lang="en-ZA" dirty="0"/>
          </a:p>
        </p:txBody>
      </p:sp>
    </p:spTree>
    <p:extLst>
      <p:ext uri="{BB962C8B-B14F-4D97-AF65-F5344CB8AC3E}">
        <p14:creationId xmlns:p14="http://schemas.microsoft.com/office/powerpoint/2010/main" val="2512997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CE144-8946-4EAD-A806-44D1325A17A8}"/>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Partnerships with some banks have allowed for interoperability across banking and mobile money systems - allows ATM networks to be used for mobile money purposes including cash-outs. </a:t>
            </a:r>
          </a:p>
          <a:p>
            <a:pPr marL="342900" indent="-342900">
              <a:buFont typeface="Arial" panose="020B0604020202020204" pitchFamily="34" charset="0"/>
              <a:buChar char="•"/>
            </a:pPr>
            <a:r>
              <a:rPr lang="en-ZA" dirty="0"/>
              <a:t>Increasing rivalry between banks and mobile money providers as banks offered own digital wallets</a:t>
            </a:r>
          </a:p>
          <a:p>
            <a:pPr marL="1028700" lvl="1" indent="-342900"/>
            <a:r>
              <a:rPr lang="en-ZA" dirty="0" err="1"/>
              <a:t>MoMo</a:t>
            </a:r>
            <a:r>
              <a:rPr lang="en-ZA" dirty="0"/>
              <a:t> Pay has ‘tap and pay’ functionality = debit card equivalent</a:t>
            </a:r>
          </a:p>
          <a:p>
            <a:pPr marL="1028700" lvl="1" indent="-342900"/>
            <a:r>
              <a:rPr lang="en-ZA" dirty="0" err="1"/>
              <a:t>MoMo</a:t>
            </a:r>
            <a:r>
              <a:rPr lang="en-ZA" dirty="0"/>
              <a:t> ‘Quick Loans’</a:t>
            </a:r>
          </a:p>
          <a:p>
            <a:pPr marL="1028700" lvl="1" indent="-342900"/>
            <a:r>
              <a:rPr lang="en-ZA" dirty="0"/>
              <a:t>Pilot project with eSwatini govt. to pay govt. services through mobile money</a:t>
            </a:r>
          </a:p>
        </p:txBody>
      </p:sp>
    </p:spTree>
    <p:extLst>
      <p:ext uri="{BB962C8B-B14F-4D97-AF65-F5344CB8AC3E}">
        <p14:creationId xmlns:p14="http://schemas.microsoft.com/office/powerpoint/2010/main" val="2337252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5FB6B8-C717-044B-BF08-887F337B1230}"/>
              </a:ext>
            </a:extLst>
          </p:cNvPr>
          <p:cNvSpPr>
            <a:spLocks noGrp="1"/>
          </p:cNvSpPr>
          <p:nvPr>
            <p:ph type="body" sz="quarter" idx="11"/>
          </p:nvPr>
        </p:nvSpPr>
        <p:spPr/>
        <p:txBody>
          <a:bodyPr/>
          <a:lstStyle/>
          <a:p>
            <a:endParaRPr lang="en-US" sz="4000" dirty="0">
              <a:latin typeface="Calibri" panose="020F0502020204030204" pitchFamily="34" charset="0"/>
              <a:cs typeface="Calibri" panose="020F0502020204030204" pitchFamily="34" charset="0"/>
            </a:endParaRPr>
          </a:p>
          <a:p>
            <a:endParaRPr lang="en-US" sz="4000" dirty="0">
              <a:latin typeface="Calibri" panose="020F0502020204030204" pitchFamily="34" charset="0"/>
              <a:cs typeface="Calibri" panose="020F0502020204030204" pitchFamily="34" charset="0"/>
            </a:endParaRPr>
          </a:p>
          <a:p>
            <a:r>
              <a:rPr lang="en-US" sz="4000" b="1" dirty="0">
                <a:latin typeface="Calibri" panose="020F0502020204030204" pitchFamily="34" charset="0"/>
                <a:cs typeface="Calibri" panose="020F0502020204030204" pitchFamily="34" charset="0"/>
              </a:rPr>
              <a:t>Zimbabwe – growth driven by country needs</a:t>
            </a:r>
          </a:p>
          <a:p>
            <a:endParaRPr lang="en-US" dirty="0"/>
          </a:p>
        </p:txBody>
      </p:sp>
    </p:spTree>
    <p:extLst>
      <p:ext uri="{BB962C8B-B14F-4D97-AF65-F5344CB8AC3E}">
        <p14:creationId xmlns:p14="http://schemas.microsoft.com/office/powerpoint/2010/main" val="93434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D340C88-4C42-4D82-8A7C-F193468DFDC9}"/>
              </a:ext>
            </a:extLst>
          </p:cNvPr>
          <p:cNvGraphicFramePr/>
          <p:nvPr>
            <p:extLst>
              <p:ext uri="{D42A27DB-BD31-4B8C-83A1-F6EECF244321}">
                <p14:modId xmlns:p14="http://schemas.microsoft.com/office/powerpoint/2010/main" val="722724633"/>
              </p:ext>
            </p:extLst>
          </p:nvPr>
        </p:nvGraphicFramePr>
        <p:xfrm>
          <a:off x="638176" y="1181100"/>
          <a:ext cx="5993444" cy="303847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8623E6D-9B4D-41CE-B97B-AAA00DC668DE}"/>
              </a:ext>
            </a:extLst>
          </p:cNvPr>
          <p:cNvSpPr txBox="1"/>
          <p:nvPr/>
        </p:nvSpPr>
        <p:spPr>
          <a:xfrm>
            <a:off x="6915705" y="337071"/>
            <a:ext cx="5000071" cy="4247317"/>
          </a:xfrm>
          <a:prstGeom prst="rect">
            <a:avLst/>
          </a:prstGeom>
          <a:noFill/>
        </p:spPr>
        <p:txBody>
          <a:bodyPr wrap="square" rtlCol="0">
            <a:spAutoFit/>
          </a:bodyPr>
          <a:lstStyle/>
          <a:p>
            <a:r>
              <a:rPr lang="en-US" dirty="0"/>
              <a:t>Number of low-cost accounts for economically disadvantaged savers increased from 3 million (in 2017) to 4.7 million (in December 2018).</a:t>
            </a:r>
          </a:p>
          <a:p>
            <a:endParaRPr lang="en-US" dirty="0"/>
          </a:p>
          <a:p>
            <a:r>
              <a:rPr lang="en-US" dirty="0"/>
              <a:t>Interest in now payable on mobile money: envisaged to encourage usage of mobile money as well as improving a saving culture within the financially included.</a:t>
            </a:r>
          </a:p>
          <a:p>
            <a:endParaRPr lang="en-US" dirty="0"/>
          </a:p>
          <a:p>
            <a:r>
              <a:rPr lang="en-US" dirty="0"/>
              <a:t>Important achievement is bank-to-mobile wallet and wallet-to-bank interoperability (</a:t>
            </a:r>
            <a:r>
              <a:rPr lang="en-US" dirty="0" err="1"/>
              <a:t>Zimswitch</a:t>
            </a:r>
            <a:r>
              <a:rPr lang="en-US" dirty="0"/>
              <a:t>). </a:t>
            </a:r>
          </a:p>
          <a:p>
            <a:endParaRPr lang="en-US" dirty="0"/>
          </a:p>
          <a:p>
            <a:r>
              <a:rPr lang="en-US" dirty="0"/>
              <a:t>2% tax on all transfers has caused many customers to opt for cash transactions (although cash shortages are common</a:t>
            </a:r>
            <a:endParaRPr lang="en-ZA" sz="1400" dirty="0"/>
          </a:p>
        </p:txBody>
      </p:sp>
      <p:sp>
        <p:nvSpPr>
          <p:cNvPr id="4" name="TextBox 3">
            <a:extLst>
              <a:ext uri="{FF2B5EF4-FFF2-40B4-BE49-F238E27FC236}">
                <a16:creationId xmlns:a16="http://schemas.microsoft.com/office/drawing/2014/main" id="{9FA1E795-AE10-4852-A37F-AD7DEF60E126}"/>
              </a:ext>
            </a:extLst>
          </p:cNvPr>
          <p:cNvSpPr txBox="1"/>
          <p:nvPr/>
        </p:nvSpPr>
        <p:spPr>
          <a:xfrm>
            <a:off x="479394" y="177553"/>
            <a:ext cx="5930284" cy="461665"/>
          </a:xfrm>
          <a:prstGeom prst="rect">
            <a:avLst/>
          </a:prstGeom>
          <a:noFill/>
        </p:spPr>
        <p:txBody>
          <a:bodyPr wrap="square" rtlCol="0">
            <a:spAutoFit/>
          </a:bodyPr>
          <a:lstStyle/>
          <a:p>
            <a:r>
              <a:rPr lang="en-ZA" sz="2400" b="1" dirty="0"/>
              <a:t>Zimbabwe</a:t>
            </a:r>
          </a:p>
        </p:txBody>
      </p:sp>
    </p:spTree>
    <p:extLst>
      <p:ext uri="{BB962C8B-B14F-4D97-AF65-F5344CB8AC3E}">
        <p14:creationId xmlns:p14="http://schemas.microsoft.com/office/powerpoint/2010/main" val="930005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A1E795-AE10-4852-A37F-AD7DEF60E126}"/>
              </a:ext>
            </a:extLst>
          </p:cNvPr>
          <p:cNvSpPr txBox="1"/>
          <p:nvPr/>
        </p:nvSpPr>
        <p:spPr>
          <a:xfrm>
            <a:off x="479394" y="177553"/>
            <a:ext cx="5930284" cy="461665"/>
          </a:xfrm>
          <a:prstGeom prst="rect">
            <a:avLst/>
          </a:prstGeom>
          <a:noFill/>
        </p:spPr>
        <p:txBody>
          <a:bodyPr wrap="square" rtlCol="0">
            <a:spAutoFit/>
          </a:bodyPr>
          <a:lstStyle/>
          <a:p>
            <a:r>
              <a:rPr lang="en-ZA" sz="2400" b="1" dirty="0"/>
              <a:t>Zimbabwe mobile money</a:t>
            </a:r>
          </a:p>
        </p:txBody>
      </p:sp>
      <p:sp>
        <p:nvSpPr>
          <p:cNvPr id="3" name="Text Placeholder 2">
            <a:extLst>
              <a:ext uri="{FF2B5EF4-FFF2-40B4-BE49-F238E27FC236}">
                <a16:creationId xmlns:a16="http://schemas.microsoft.com/office/drawing/2014/main" id="{3C502A53-0495-43CB-B541-44D3BE66AE41}"/>
              </a:ext>
            </a:extLst>
          </p:cNvPr>
          <p:cNvSpPr>
            <a:spLocks noGrp="1"/>
          </p:cNvSpPr>
          <p:nvPr>
            <p:ph type="body" sz="quarter" idx="11"/>
          </p:nvPr>
        </p:nvSpPr>
        <p:spPr>
          <a:xfrm>
            <a:off x="508985" y="900952"/>
            <a:ext cx="11174030" cy="3617781"/>
          </a:xfrm>
        </p:spPr>
        <p:txBody>
          <a:bodyPr>
            <a:normAutofit/>
          </a:bodyPr>
          <a:lstStyle/>
          <a:p>
            <a:r>
              <a:rPr lang="en-US" sz="1800" dirty="0">
                <a:latin typeface="+mn-lt"/>
              </a:rPr>
              <a:t>Mobile money widely accepted for payment purposes. </a:t>
            </a:r>
          </a:p>
          <a:p>
            <a:r>
              <a:rPr lang="en-US" sz="1800" dirty="0">
                <a:latin typeface="+mn-lt"/>
              </a:rPr>
              <a:t>An especially important feature of mobile money usage in Zimbabwe is the very significant growth in usage for airtime, bill and merchant payments compared to cash-in and cash-out. </a:t>
            </a:r>
          </a:p>
          <a:p>
            <a:r>
              <a:rPr lang="en-US" sz="1800" dirty="0">
                <a:latin typeface="+mn-lt"/>
              </a:rPr>
              <a:t>This means that digital means of payment for goods and services are widely used in Zimbabwe, having grown from 23% of the value of transactions in Q1 2016 to 63% in 2020. </a:t>
            </a:r>
            <a:endParaRPr lang="en-ZA" sz="1800" dirty="0">
              <a:latin typeface="+mn-lt"/>
            </a:endParaRPr>
          </a:p>
          <a:p>
            <a:endParaRPr lang="en-ZA" sz="1800" dirty="0">
              <a:latin typeface="+mn-lt"/>
            </a:endParaRPr>
          </a:p>
          <a:p>
            <a:r>
              <a:rPr lang="en-US" sz="1800" dirty="0">
                <a:latin typeface="+mn-lt"/>
              </a:rPr>
              <a:t>However, due to critical weaknesses identified by RBZ, traditional mobile money model effectively curtailed since June 2020 and mobile money wallet balances redirected to bank accounts.</a:t>
            </a:r>
          </a:p>
          <a:p>
            <a:r>
              <a:rPr lang="en-US" sz="1800" dirty="0">
                <a:latin typeface="+mn-lt"/>
              </a:rPr>
              <a:t>Mobile money agents have been particularly important for servicing rural populations at low cost, and this, together with tiered KYC and deposit insurance is an important factor for inclusive market operations going forward.</a:t>
            </a:r>
          </a:p>
        </p:txBody>
      </p:sp>
    </p:spTree>
    <p:extLst>
      <p:ext uri="{BB962C8B-B14F-4D97-AF65-F5344CB8AC3E}">
        <p14:creationId xmlns:p14="http://schemas.microsoft.com/office/powerpoint/2010/main" val="46264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sz="quarter" idx="11"/>
          </p:nvPr>
        </p:nvSpPr>
        <p:spPr/>
        <p:txBody>
          <a:bodyPr/>
          <a:lstStyle/>
          <a:p>
            <a:pPr algn="ctr"/>
            <a:r>
              <a:rPr lang="pt-PT" b="1" dirty="0"/>
              <a:t>“</a:t>
            </a:r>
            <a:r>
              <a:rPr lang="pt-PT" b="1" dirty="0" err="1"/>
              <a:t>Bridging</a:t>
            </a:r>
            <a:r>
              <a:rPr lang="pt-PT" b="1" dirty="0"/>
              <a:t> </a:t>
            </a:r>
            <a:r>
              <a:rPr lang="pt-PT" b="1" dirty="0" err="1"/>
              <a:t>the</a:t>
            </a:r>
            <a:r>
              <a:rPr lang="pt-PT" b="1" dirty="0"/>
              <a:t> Gap in Access to Digital </a:t>
            </a:r>
            <a:r>
              <a:rPr lang="pt-PT" b="1" dirty="0" err="1"/>
              <a:t>Banking</a:t>
            </a:r>
            <a:r>
              <a:rPr lang="pt-PT" b="1" dirty="0"/>
              <a:t> </a:t>
            </a:r>
            <a:r>
              <a:rPr lang="pt-PT" b="1" dirty="0" err="1"/>
              <a:t>and</a:t>
            </a:r>
            <a:r>
              <a:rPr lang="pt-PT" b="1" dirty="0"/>
              <a:t> </a:t>
            </a:r>
            <a:r>
              <a:rPr lang="pt-PT" b="1" dirty="0" err="1"/>
              <a:t>Finanical</a:t>
            </a:r>
            <a:r>
              <a:rPr lang="pt-PT" b="1" dirty="0"/>
              <a:t> </a:t>
            </a:r>
            <a:r>
              <a:rPr lang="pt-PT" b="1" dirty="0" err="1"/>
              <a:t>Inclusion</a:t>
            </a:r>
            <a:endParaRPr lang="pt-PT" b="1" dirty="0"/>
          </a:p>
          <a:p>
            <a:pPr algn="ctr"/>
            <a:r>
              <a:rPr lang="pt-PT" b="1" dirty="0" err="1"/>
              <a:t>Benefits</a:t>
            </a:r>
            <a:r>
              <a:rPr lang="pt-PT" b="1" dirty="0"/>
              <a:t> </a:t>
            </a:r>
            <a:r>
              <a:rPr lang="pt-PT" b="1" dirty="0" err="1"/>
              <a:t>and</a:t>
            </a:r>
            <a:r>
              <a:rPr lang="pt-PT" b="1" dirty="0"/>
              <a:t> </a:t>
            </a:r>
            <a:r>
              <a:rPr lang="pt-PT" b="1" dirty="0" err="1"/>
              <a:t>Challenges</a:t>
            </a:r>
            <a:r>
              <a:rPr lang="pt-PT" b="1" dirty="0"/>
              <a:t> to a </a:t>
            </a:r>
            <a:r>
              <a:rPr lang="pt-PT" b="1" dirty="0" err="1"/>
              <a:t>Bigger</a:t>
            </a:r>
            <a:r>
              <a:rPr lang="pt-PT" b="1" dirty="0"/>
              <a:t> Financial </a:t>
            </a:r>
            <a:r>
              <a:rPr lang="pt-PT" b="1" dirty="0" err="1"/>
              <a:t>Inclusion</a:t>
            </a:r>
            <a:r>
              <a:rPr lang="pt-PT" b="1" dirty="0"/>
              <a:t> in Angola </a:t>
            </a:r>
            <a:r>
              <a:rPr lang="pt-PT" b="1" dirty="0" err="1"/>
              <a:t>based</a:t>
            </a:r>
            <a:r>
              <a:rPr lang="pt-PT" b="1" dirty="0"/>
              <a:t> </a:t>
            </a:r>
            <a:r>
              <a:rPr lang="pt-PT" b="1" dirty="0" err="1"/>
              <a:t>on</a:t>
            </a:r>
            <a:r>
              <a:rPr lang="pt-PT" b="1" dirty="0"/>
              <a:t> </a:t>
            </a:r>
            <a:r>
              <a:rPr lang="pt-PT" b="1" dirty="0" err="1"/>
              <a:t>the</a:t>
            </a:r>
            <a:r>
              <a:rPr lang="pt-PT" b="1" dirty="0"/>
              <a:t> </a:t>
            </a:r>
            <a:r>
              <a:rPr lang="pt-PT" b="1" dirty="0" err="1"/>
              <a:t>African</a:t>
            </a:r>
            <a:r>
              <a:rPr lang="pt-PT" b="1" dirty="0"/>
              <a:t> </a:t>
            </a:r>
            <a:r>
              <a:rPr lang="pt-PT" b="1" dirty="0" err="1"/>
              <a:t>Experience</a:t>
            </a:r>
            <a:r>
              <a:rPr lang="pt-PT" b="1" dirty="0"/>
              <a:t>”</a:t>
            </a:r>
          </a:p>
          <a:p>
            <a:pPr algn="ctr"/>
            <a:endParaRPr lang="pt-PT" dirty="0"/>
          </a:p>
          <a:p>
            <a:pPr algn="ctr"/>
            <a:endParaRPr lang="pt-PT" dirty="0"/>
          </a:p>
        </p:txBody>
      </p:sp>
      <p:pic>
        <p:nvPicPr>
          <p:cNvPr id="6" name="Picture 5">
            <a:extLst>
              <a:ext uri="{FF2B5EF4-FFF2-40B4-BE49-F238E27FC236}">
                <a16:creationId xmlns:a16="http://schemas.microsoft.com/office/drawing/2014/main" id="{06AD5485-151C-044E-96C4-7B4FF39C0BD2}"/>
              </a:ext>
            </a:extLst>
          </p:cNvPr>
          <p:cNvPicPr>
            <a:picLocks noChangeAspect="1"/>
          </p:cNvPicPr>
          <p:nvPr/>
        </p:nvPicPr>
        <p:blipFill>
          <a:blip r:embed="rId2"/>
          <a:stretch>
            <a:fillRect/>
          </a:stretch>
        </p:blipFill>
        <p:spPr>
          <a:xfrm>
            <a:off x="5232400" y="2978150"/>
            <a:ext cx="1727200" cy="901700"/>
          </a:xfrm>
          <a:prstGeom prst="rect">
            <a:avLst/>
          </a:prstGeom>
        </p:spPr>
      </p:pic>
    </p:spTree>
    <p:extLst>
      <p:ext uri="{BB962C8B-B14F-4D97-AF65-F5344CB8AC3E}">
        <p14:creationId xmlns:p14="http://schemas.microsoft.com/office/powerpoint/2010/main" val="3584452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A1E795-AE10-4852-A37F-AD7DEF60E126}"/>
              </a:ext>
            </a:extLst>
          </p:cNvPr>
          <p:cNvSpPr txBox="1"/>
          <p:nvPr/>
        </p:nvSpPr>
        <p:spPr>
          <a:xfrm>
            <a:off x="377794" y="0"/>
            <a:ext cx="5930284" cy="830997"/>
          </a:xfrm>
          <a:prstGeom prst="rect">
            <a:avLst/>
          </a:prstGeom>
          <a:noFill/>
        </p:spPr>
        <p:txBody>
          <a:bodyPr wrap="square" rtlCol="0">
            <a:spAutoFit/>
          </a:bodyPr>
          <a:lstStyle/>
          <a:p>
            <a:r>
              <a:rPr lang="en-ZA" sz="2400" b="1" dirty="0"/>
              <a:t>Cross Border Remittances SA outbound to rest of SADC</a:t>
            </a:r>
          </a:p>
        </p:txBody>
      </p:sp>
      <p:pic>
        <p:nvPicPr>
          <p:cNvPr id="2" name="Picture 1">
            <a:extLst>
              <a:ext uri="{FF2B5EF4-FFF2-40B4-BE49-F238E27FC236}">
                <a16:creationId xmlns:a16="http://schemas.microsoft.com/office/drawing/2014/main" id="{52ACAA34-F2B0-4A12-AF6D-28149EF0A991}"/>
              </a:ext>
            </a:extLst>
          </p:cNvPr>
          <p:cNvPicPr>
            <a:picLocks noChangeAspect="1"/>
          </p:cNvPicPr>
          <p:nvPr/>
        </p:nvPicPr>
        <p:blipFill>
          <a:blip r:embed="rId3"/>
          <a:stretch>
            <a:fillRect/>
          </a:stretch>
        </p:blipFill>
        <p:spPr>
          <a:xfrm>
            <a:off x="-288381" y="691388"/>
            <a:ext cx="11888230" cy="3883489"/>
          </a:xfrm>
          <a:prstGeom prst="rect">
            <a:avLst/>
          </a:prstGeom>
        </p:spPr>
      </p:pic>
    </p:spTree>
    <p:extLst>
      <p:ext uri="{BB962C8B-B14F-4D97-AF65-F5344CB8AC3E}">
        <p14:creationId xmlns:p14="http://schemas.microsoft.com/office/powerpoint/2010/main" val="185735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7CFAFF-9D5D-6445-AA97-9B0CFB643519}"/>
              </a:ext>
            </a:extLst>
          </p:cNvPr>
          <p:cNvSpPr>
            <a:spLocks noGrp="1"/>
          </p:cNvSpPr>
          <p:nvPr>
            <p:ph type="body" sz="quarter" idx="11"/>
          </p:nvPr>
        </p:nvSpPr>
        <p:spPr/>
        <p:txBody>
          <a:bodyPr/>
          <a:lstStyle/>
          <a:p>
            <a:endParaRPr lang="en-US" sz="4000" b="1" dirty="0"/>
          </a:p>
          <a:p>
            <a:endParaRPr lang="en-US" sz="4000" b="1" dirty="0"/>
          </a:p>
          <a:p>
            <a:r>
              <a:rPr lang="en-US" sz="4000" b="1" dirty="0"/>
              <a:t>Thank-you</a:t>
            </a:r>
          </a:p>
          <a:p>
            <a:endParaRPr lang="en-US" dirty="0"/>
          </a:p>
          <a:p>
            <a:endParaRPr lang="en-US" dirty="0"/>
          </a:p>
        </p:txBody>
      </p:sp>
    </p:spTree>
    <p:extLst>
      <p:ext uri="{BB962C8B-B14F-4D97-AF65-F5344CB8AC3E}">
        <p14:creationId xmlns:p14="http://schemas.microsoft.com/office/powerpoint/2010/main" val="1565586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F5C500-A555-914C-8D8D-2689457289EF}"/>
              </a:ext>
            </a:extLst>
          </p:cNvPr>
          <p:cNvSpPr>
            <a:spLocks noGrp="1"/>
          </p:cNvSpPr>
          <p:nvPr>
            <p:ph type="body" sz="quarter" idx="10"/>
          </p:nvPr>
        </p:nvSpPr>
        <p:spPr/>
        <p:txBody>
          <a:bodyPr/>
          <a:lstStyle/>
          <a:p>
            <a:r>
              <a:rPr lang="en-US" dirty="0" err="1">
                <a:latin typeface="+mn-lt"/>
              </a:rPr>
              <a:t>Finmark</a:t>
            </a:r>
            <a:r>
              <a:rPr lang="en-US" dirty="0">
                <a:latin typeface="+mn-lt"/>
              </a:rPr>
              <a:t> Trust</a:t>
            </a:r>
          </a:p>
        </p:txBody>
      </p:sp>
      <p:sp>
        <p:nvSpPr>
          <p:cNvPr id="4" name="Text Placeholder 3">
            <a:extLst>
              <a:ext uri="{FF2B5EF4-FFF2-40B4-BE49-F238E27FC236}">
                <a16:creationId xmlns:a16="http://schemas.microsoft.com/office/drawing/2014/main" id="{1DDF061E-DF8B-AA45-A2E0-B35AB1A1E1C2}"/>
              </a:ext>
            </a:extLst>
          </p:cNvPr>
          <p:cNvSpPr>
            <a:spLocks noGrp="1"/>
          </p:cNvSpPr>
          <p:nvPr>
            <p:ph type="body" sz="quarter" idx="11"/>
          </p:nvPr>
        </p:nvSpPr>
        <p:spPr/>
        <p:txBody>
          <a:bodyPr>
            <a:normAutofit fontScale="92500" lnSpcReduction="20000"/>
          </a:bodyPr>
          <a:lstStyle/>
          <a:p>
            <a:pPr marL="342900" indent="-342900">
              <a:buFont typeface="Arial" panose="020B0604020202020204" pitchFamily="34" charset="0"/>
              <a:buChar char="•"/>
            </a:pPr>
            <a:r>
              <a:rPr lang="en-US" dirty="0">
                <a:latin typeface="+mn-lt"/>
              </a:rPr>
              <a:t>Non profit trust</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Making Markets Work for the Poor</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Pivot to Financial Inclusion 2.0 that supports economic inclusion</a:t>
            </a:r>
          </a:p>
          <a:p>
            <a:pPr marL="342900" indent="-342900">
              <a:buFont typeface="Arial" panose="020B0604020202020204" pitchFamily="34" charset="0"/>
              <a:buChar char="•"/>
            </a:pPr>
            <a:r>
              <a:rPr lang="en-ZA" dirty="0">
                <a:latin typeface="Calibri" panose="020F0502020204030204" pitchFamily="34" charset="0"/>
                <a:cs typeface="Calibri" panose="020F0502020204030204" pitchFamily="34" charset="0"/>
              </a:rPr>
              <a:t>Systematic financial sector inclusion and deepening programmes to overcome regulatory, supplier, and other market level barriers hampering the effective provision of services.</a:t>
            </a:r>
          </a:p>
          <a:p>
            <a:pPr marL="342900" indent="-342900">
              <a:buFont typeface="Arial" panose="020B0604020202020204" pitchFamily="34" charset="0"/>
              <a:buChar char="•"/>
            </a:pPr>
            <a:r>
              <a:rPr lang="en-ZA" sz="2000" dirty="0">
                <a:latin typeface="Calibri" panose="020F0502020204030204" pitchFamily="34" charset="0"/>
                <a:cs typeface="Calibri" panose="020F0502020204030204" pitchFamily="34" charset="0"/>
              </a:rPr>
              <a:t>Data is </a:t>
            </a:r>
            <a:r>
              <a:rPr lang="en-ZA" dirty="0">
                <a:latin typeface="Calibri" panose="020F0502020204030204" pitchFamily="34" charset="0"/>
                <a:cs typeface="Calibri" panose="020F0502020204030204" pitchFamily="34" charset="0"/>
              </a:rPr>
              <a:t>key to the work</a:t>
            </a:r>
          </a:p>
          <a:p>
            <a:pPr marL="342900" indent="-342900">
              <a:buFont typeface="Arial" panose="020B0604020202020204" pitchFamily="34" charset="0"/>
              <a:buChar char="•"/>
            </a:pPr>
            <a:r>
              <a:rPr lang="en-ZA" sz="2000" dirty="0">
                <a:latin typeface="Calibri" panose="020F0502020204030204" pitchFamily="34" charset="0"/>
                <a:cs typeface="Calibri" panose="020F0502020204030204" pitchFamily="34" charset="0"/>
              </a:rPr>
              <a:t>Based on SA, with presence in 4 countries</a:t>
            </a:r>
          </a:p>
          <a:p>
            <a:pPr marL="342900" indent="-342900">
              <a:buFont typeface="Arial" panose="020B0604020202020204" pitchFamily="34" charset="0"/>
              <a:buChar char="•"/>
            </a:pPr>
            <a:r>
              <a:rPr lang="en-ZA" dirty="0">
                <a:latin typeface="Calibri" panose="020F0502020204030204" pitchFamily="34" charset="0"/>
                <a:cs typeface="Calibri" panose="020F0502020204030204" pitchFamily="34" charset="0"/>
              </a:rPr>
              <a:t>Country work in support of regulators and policy makers</a:t>
            </a:r>
            <a:endParaRPr lang="en-ZA"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Supports a regional agenda in partnership with SADC BA, </a:t>
            </a:r>
            <a:r>
              <a:rPr lang="en-US" sz="2000" dirty="0" err="1">
                <a:latin typeface="Calibri" panose="020F0502020204030204" pitchFamily="34" charset="0"/>
                <a:cs typeface="Calibri" panose="020F0502020204030204" pitchFamily="34" charset="0"/>
              </a:rPr>
              <a:t>Secteriate</a:t>
            </a:r>
            <a:r>
              <a:rPr lang="en-US" sz="2000" dirty="0">
                <a:latin typeface="Calibri" panose="020F0502020204030204" pitchFamily="34" charset="0"/>
                <a:cs typeface="Calibri" panose="020F0502020204030204" pitchFamily="34" charset="0"/>
              </a:rPr>
              <a:t> and CCBG</a:t>
            </a:r>
          </a:p>
          <a:p>
            <a:pPr lvl="1" indent="0">
              <a:buNone/>
            </a:pPr>
            <a:endParaRPr lang="en-US" dirty="0"/>
          </a:p>
          <a:p>
            <a:pPr marL="342900" indent="-342900"/>
            <a:endParaRPr lang="en-US" dirty="0"/>
          </a:p>
        </p:txBody>
      </p:sp>
    </p:spTree>
    <p:extLst>
      <p:ext uri="{BB962C8B-B14F-4D97-AF65-F5344CB8AC3E}">
        <p14:creationId xmlns:p14="http://schemas.microsoft.com/office/powerpoint/2010/main" val="1687962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F5C500-A555-914C-8D8D-2689457289EF}"/>
              </a:ext>
            </a:extLst>
          </p:cNvPr>
          <p:cNvSpPr>
            <a:spLocks noGrp="1"/>
          </p:cNvSpPr>
          <p:nvPr>
            <p:ph type="body" sz="quarter" idx="10"/>
          </p:nvPr>
        </p:nvSpPr>
        <p:spPr/>
        <p:txBody>
          <a:bodyPr/>
          <a:lstStyle/>
          <a:p>
            <a:r>
              <a:rPr lang="en-US" dirty="0">
                <a:latin typeface="+mn-lt"/>
              </a:rPr>
              <a:t>Presentation Overview</a:t>
            </a:r>
          </a:p>
        </p:txBody>
      </p:sp>
      <p:sp>
        <p:nvSpPr>
          <p:cNvPr id="4" name="Text Placeholder 3">
            <a:extLst>
              <a:ext uri="{FF2B5EF4-FFF2-40B4-BE49-F238E27FC236}">
                <a16:creationId xmlns:a16="http://schemas.microsoft.com/office/drawing/2014/main" id="{1DDF061E-DF8B-AA45-A2E0-B35AB1A1E1C2}"/>
              </a:ext>
            </a:extLst>
          </p:cNvPr>
          <p:cNvSpPr>
            <a:spLocks noGrp="1"/>
          </p:cNvSpPr>
          <p:nvPr>
            <p:ph type="body" sz="quarter" idx="11"/>
          </p:nvPr>
        </p:nvSpPr>
        <p:spPr/>
        <p:txBody>
          <a:bodyPr>
            <a:normAutofit/>
          </a:bodyPr>
          <a:lstStyle/>
          <a:p>
            <a:pPr marL="342900" indent="-342900">
              <a:buFont typeface="Arial" panose="020B0604020202020204" pitchFamily="34" charset="0"/>
              <a:buChar char="•"/>
            </a:pPr>
            <a:r>
              <a:rPr lang="en-US" dirty="0">
                <a:latin typeface="+mn-lt"/>
              </a:rPr>
              <a:t>SADC Financial Access Strand</a:t>
            </a:r>
          </a:p>
          <a:p>
            <a:pPr marL="342900" indent="-342900">
              <a:buFont typeface="Arial" panose="020B0604020202020204" pitchFamily="34" charset="0"/>
              <a:buChar char="•"/>
            </a:pPr>
            <a:r>
              <a:rPr lang="en-US" dirty="0">
                <a:latin typeface="+mn-lt"/>
              </a:rPr>
              <a:t>Country Specific Case Studies</a:t>
            </a:r>
          </a:p>
          <a:p>
            <a:pPr marL="1028700" lvl="1" indent="-342900">
              <a:buFont typeface="Courier New" panose="02070309020205020404" pitchFamily="49" charset="0"/>
              <a:buChar char="o"/>
            </a:pPr>
            <a:r>
              <a:rPr lang="en-US" sz="2000" dirty="0"/>
              <a:t>Lesotho </a:t>
            </a:r>
          </a:p>
          <a:p>
            <a:pPr marL="1028700" lvl="1" indent="-342900">
              <a:buFont typeface="Courier New" panose="02070309020205020404" pitchFamily="49" charset="0"/>
              <a:buChar char="o"/>
            </a:pPr>
            <a:r>
              <a:rPr lang="en-US" sz="2000" dirty="0"/>
              <a:t>eSwatini</a:t>
            </a:r>
          </a:p>
          <a:p>
            <a:pPr marL="1028700" lvl="1" indent="-342900">
              <a:buFont typeface="Courier New" panose="02070309020205020404" pitchFamily="49" charset="0"/>
              <a:buChar char="o"/>
            </a:pPr>
            <a:r>
              <a:rPr lang="en-US" sz="2000" dirty="0"/>
              <a:t>Zimbabwe</a:t>
            </a:r>
          </a:p>
          <a:p>
            <a:pPr marL="342900" indent="-342900">
              <a:buFont typeface="Arial" panose="020B0604020202020204" pitchFamily="34" charset="0"/>
              <a:buChar char="•"/>
            </a:pPr>
            <a:r>
              <a:rPr lang="en-US" dirty="0">
                <a:latin typeface="+mn-lt"/>
              </a:rPr>
              <a:t>Conclusion</a:t>
            </a:r>
          </a:p>
          <a:p>
            <a:pPr marL="342900" indent="-342900"/>
            <a:endParaRPr lang="en-US" dirty="0"/>
          </a:p>
        </p:txBody>
      </p:sp>
    </p:spTree>
    <p:extLst>
      <p:ext uri="{BB962C8B-B14F-4D97-AF65-F5344CB8AC3E}">
        <p14:creationId xmlns:p14="http://schemas.microsoft.com/office/powerpoint/2010/main" val="2892172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893B-EAEA-9A49-915E-086A091EF2E9}"/>
              </a:ext>
            </a:extLst>
          </p:cNvPr>
          <p:cNvSpPr>
            <a:spLocks noGrp="1"/>
          </p:cNvSpPr>
          <p:nvPr>
            <p:ph type="title" idx="4294967295"/>
          </p:nvPr>
        </p:nvSpPr>
        <p:spPr>
          <a:xfrm>
            <a:off x="439838" y="365125"/>
            <a:ext cx="10075762" cy="1135063"/>
          </a:xfrm>
        </p:spPr>
        <p:txBody>
          <a:bodyPr/>
          <a:lstStyle/>
          <a:p>
            <a:r>
              <a:rPr lang="en-US" b="1" dirty="0">
                <a:latin typeface="+mn-lt"/>
              </a:rPr>
              <a:t>SADC Financial Access Strand</a:t>
            </a:r>
          </a:p>
        </p:txBody>
      </p:sp>
      <p:graphicFrame>
        <p:nvGraphicFramePr>
          <p:cNvPr id="4" name="Chart 3">
            <a:extLst>
              <a:ext uri="{FF2B5EF4-FFF2-40B4-BE49-F238E27FC236}">
                <a16:creationId xmlns:a16="http://schemas.microsoft.com/office/drawing/2014/main" id="{20ACE116-FACB-244F-B998-2C2EE019FD3A}"/>
              </a:ext>
            </a:extLst>
          </p:cNvPr>
          <p:cNvGraphicFramePr>
            <a:graphicFrameLocks/>
          </p:cNvGraphicFramePr>
          <p:nvPr>
            <p:extLst>
              <p:ext uri="{D42A27DB-BD31-4B8C-83A1-F6EECF244321}">
                <p14:modId xmlns:p14="http://schemas.microsoft.com/office/powerpoint/2010/main" val="2712769671"/>
              </p:ext>
            </p:extLst>
          </p:nvPr>
        </p:nvGraphicFramePr>
        <p:xfrm>
          <a:off x="974270" y="3095109"/>
          <a:ext cx="10515599" cy="2284759"/>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6">
            <a:extLst>
              <a:ext uri="{FF2B5EF4-FFF2-40B4-BE49-F238E27FC236}">
                <a16:creationId xmlns:a16="http://schemas.microsoft.com/office/drawing/2014/main" id="{4F32EFB7-7E8C-40ED-AF7E-32FE2CB07CDD}"/>
              </a:ext>
            </a:extLst>
          </p:cNvPr>
          <p:cNvSpPr txBox="1">
            <a:spLocks/>
          </p:cNvSpPr>
          <p:nvPr/>
        </p:nvSpPr>
        <p:spPr>
          <a:xfrm>
            <a:off x="6232070" y="1521492"/>
            <a:ext cx="5636890" cy="2012842"/>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t>43% ( 38.1 million) of the adult population in the region were financially excluded adults, i.e., they did not use any financial products – neither formal nor informal.</a:t>
            </a:r>
          </a:p>
          <a:p>
            <a:pPr marL="285750" indent="-285750"/>
            <a:r>
              <a:rPr lang="en-US" dirty="0"/>
              <a:t>15% ( 13.3 million) adults relied ONLY on informal mechanism</a:t>
            </a:r>
          </a:p>
          <a:p>
            <a:pPr marL="285750" indent="-285750"/>
            <a:r>
              <a:rPr lang="en-ZA" dirty="0"/>
              <a:t>About 10% (8.9 million) adults had/used formal non-bank products/services but NO commercial bank accounts. They may have had/used informal mechanism  </a:t>
            </a:r>
          </a:p>
          <a:p>
            <a:pPr marL="285750" indent="-285750"/>
            <a:r>
              <a:rPr lang="en-ZA" dirty="0"/>
              <a:t>33% (29.3 million) adults had commercial bank products/ services – these individuals might have had/ used other formal and/or informal mechanisms</a:t>
            </a:r>
          </a:p>
          <a:p>
            <a:endParaRPr lang="en-US" dirty="0"/>
          </a:p>
        </p:txBody>
      </p:sp>
      <p:sp>
        <p:nvSpPr>
          <p:cNvPr id="8" name="Rectangle 7">
            <a:extLst>
              <a:ext uri="{FF2B5EF4-FFF2-40B4-BE49-F238E27FC236}">
                <a16:creationId xmlns:a16="http://schemas.microsoft.com/office/drawing/2014/main" id="{B4F31AE8-130E-481D-ADD8-724277DE839A}"/>
              </a:ext>
            </a:extLst>
          </p:cNvPr>
          <p:cNvSpPr/>
          <p:nvPr/>
        </p:nvSpPr>
        <p:spPr>
          <a:xfrm>
            <a:off x="974270" y="1299821"/>
            <a:ext cx="733646" cy="178311"/>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dirty="0">
                <a:solidFill>
                  <a:schemeClr val="tx1"/>
                </a:solidFill>
              </a:rPr>
              <a:t>2021</a:t>
            </a:r>
          </a:p>
        </p:txBody>
      </p:sp>
      <p:sp>
        <p:nvSpPr>
          <p:cNvPr id="9" name="Rectangle 8">
            <a:extLst>
              <a:ext uri="{FF2B5EF4-FFF2-40B4-BE49-F238E27FC236}">
                <a16:creationId xmlns:a16="http://schemas.microsoft.com/office/drawing/2014/main" id="{10DDEEF6-1765-44E9-8D99-FC61E9C9F317}"/>
              </a:ext>
            </a:extLst>
          </p:cNvPr>
          <p:cNvSpPr/>
          <p:nvPr/>
        </p:nvSpPr>
        <p:spPr>
          <a:xfrm>
            <a:off x="6597147" y="1299821"/>
            <a:ext cx="983230" cy="178311"/>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dirty="0">
                <a:solidFill>
                  <a:schemeClr val="tx1"/>
                </a:solidFill>
              </a:rPr>
              <a:t>2010/11</a:t>
            </a:r>
          </a:p>
        </p:txBody>
      </p:sp>
      <p:sp>
        <p:nvSpPr>
          <p:cNvPr id="10" name="Content Placeholder 6">
            <a:extLst>
              <a:ext uri="{FF2B5EF4-FFF2-40B4-BE49-F238E27FC236}">
                <a16:creationId xmlns:a16="http://schemas.microsoft.com/office/drawing/2014/main" id="{962D93F2-A675-45F4-9564-FA299CF8040A}"/>
              </a:ext>
            </a:extLst>
          </p:cNvPr>
          <p:cNvSpPr txBox="1">
            <a:spLocks/>
          </p:cNvSpPr>
          <p:nvPr/>
        </p:nvSpPr>
        <p:spPr>
          <a:xfrm>
            <a:off x="552083" y="1521492"/>
            <a:ext cx="5636890" cy="2012842"/>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t>30% (43.2 million) of the adult population in the region are financially excluded adults, i.e., they do not use any financial products – neither formal nor informal.</a:t>
            </a:r>
          </a:p>
          <a:p>
            <a:pPr marL="285750" indent="-285750"/>
            <a:r>
              <a:rPr lang="en-US" dirty="0"/>
              <a:t>10% (13.6 million) adults rely ONLY on informal mechanism i.e., NO formal products/services</a:t>
            </a:r>
          </a:p>
          <a:p>
            <a:pPr marL="285750" indent="-285750"/>
            <a:r>
              <a:rPr lang="en-ZA" dirty="0"/>
              <a:t>23% (33.9 million) adults have/use formal non-bank products/services but NO commercial bank accounts – they might also have/use informal mechanism  </a:t>
            </a:r>
          </a:p>
          <a:p>
            <a:pPr marL="285750" indent="-285750"/>
            <a:r>
              <a:rPr lang="en-ZA" dirty="0"/>
              <a:t>37% (53.6 million) adults have commercial bank products/ services – they might also have/ use other formal and/or informal mechanisms</a:t>
            </a:r>
          </a:p>
          <a:p>
            <a:endParaRPr lang="en-US" dirty="0"/>
          </a:p>
        </p:txBody>
      </p:sp>
    </p:spTree>
    <p:extLst>
      <p:ext uri="{BB962C8B-B14F-4D97-AF65-F5344CB8AC3E}">
        <p14:creationId xmlns:p14="http://schemas.microsoft.com/office/powerpoint/2010/main" val="285186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noGrp="1"/>
          </p:cNvGraphicFramePr>
          <p:nvPr>
            <p:extLst>
              <p:ext uri="{D42A27DB-BD31-4B8C-83A1-F6EECF244321}">
                <p14:modId xmlns:p14="http://schemas.microsoft.com/office/powerpoint/2010/main" val="3221779496"/>
              </p:ext>
            </p:extLst>
          </p:nvPr>
        </p:nvGraphicFramePr>
        <p:xfrm>
          <a:off x="457200" y="1400201"/>
          <a:ext cx="10668000" cy="3755254"/>
        </p:xfrm>
        <a:graphic>
          <a:graphicData uri="http://schemas.openxmlformats.org/drawingml/2006/chart">
            <c:chart xmlns:c="http://schemas.openxmlformats.org/drawingml/2006/chart" xmlns:r="http://schemas.openxmlformats.org/officeDocument/2006/relationships" r:id="rId2"/>
          </a:graphicData>
        </a:graphic>
      </p:graphicFrame>
      <p:sp>
        <p:nvSpPr>
          <p:cNvPr id="11" name="Slide Number Placeholder 2"/>
          <p:cNvSpPr txBox="1">
            <a:spLocks/>
          </p:cNvSpPr>
          <p:nvPr/>
        </p:nvSpPr>
        <p:spPr bwMode="auto">
          <a:xfrm>
            <a:off x="8480425" y="6553150"/>
            <a:ext cx="2133600" cy="476250"/>
          </a:xfrm>
          <a:prstGeom prst="rect">
            <a:avLst/>
          </a:prstGeom>
          <a:noFill/>
          <a:ln>
            <a:miter lim="800000"/>
            <a:headEnd/>
            <a:tailEnd/>
          </a:ln>
        </p:spPr>
        <p:txBody>
          <a:bodyPr/>
          <a:lstStyle>
            <a:defPPr>
              <a:defRPr lang="en-US"/>
            </a:defPPr>
            <a:lvl1pPr algn="r" rtl="0" fontAlgn="base">
              <a:spcBef>
                <a:spcPct val="0"/>
              </a:spcBef>
              <a:spcAft>
                <a:spcPct val="0"/>
              </a:spcAft>
              <a:defRPr sz="1200" kern="1200">
                <a:solidFill>
                  <a:srgbClr val="002060"/>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988FF35-411D-461D-BC0E-2F59FB969DDA}" type="slidenum">
              <a:rPr lang="en-US"/>
              <a:pPr/>
              <a:t>6</a:t>
            </a:fld>
            <a:endParaRPr lang="en-US" dirty="0"/>
          </a:p>
        </p:txBody>
      </p:sp>
      <p:sp>
        <p:nvSpPr>
          <p:cNvPr id="2" name="Title 1">
            <a:extLst>
              <a:ext uri="{FF2B5EF4-FFF2-40B4-BE49-F238E27FC236}">
                <a16:creationId xmlns:a16="http://schemas.microsoft.com/office/drawing/2014/main" id="{779289E0-D396-0447-8F9A-A96777E9523F}"/>
              </a:ext>
            </a:extLst>
          </p:cNvPr>
          <p:cNvSpPr>
            <a:spLocks noGrp="1"/>
          </p:cNvSpPr>
          <p:nvPr>
            <p:ph type="title" idx="4294967295"/>
          </p:nvPr>
        </p:nvSpPr>
        <p:spPr>
          <a:xfrm>
            <a:off x="0" y="367296"/>
            <a:ext cx="11139488" cy="415925"/>
          </a:xfrm>
        </p:spPr>
        <p:txBody>
          <a:bodyPr>
            <a:normAutofit fontScale="90000"/>
          </a:bodyPr>
          <a:lstStyle/>
          <a:p>
            <a:r>
              <a:rPr lang="en-US" b="1" dirty="0">
                <a:solidFill>
                  <a:srgbClr val="003366"/>
                </a:solidFill>
                <a:latin typeface="+mn-lt"/>
              </a:rPr>
              <a:t>Financial Inclusion (Consumer Access Strand) - Region</a:t>
            </a:r>
            <a:endParaRPr lang="en-ZA" b="1" dirty="0">
              <a:solidFill>
                <a:srgbClr val="00B050"/>
              </a:solidFill>
              <a:latin typeface="+mn-lt"/>
            </a:endParaRPr>
          </a:p>
        </p:txBody>
      </p:sp>
      <p:sp>
        <p:nvSpPr>
          <p:cNvPr id="4" name="Rectangle 3">
            <a:extLst>
              <a:ext uri="{FF2B5EF4-FFF2-40B4-BE49-F238E27FC236}">
                <a16:creationId xmlns:a16="http://schemas.microsoft.com/office/drawing/2014/main" id="{1FC03929-7425-47A9-8010-6C443761CC29}"/>
              </a:ext>
            </a:extLst>
          </p:cNvPr>
          <p:cNvSpPr/>
          <p:nvPr/>
        </p:nvSpPr>
        <p:spPr>
          <a:xfrm>
            <a:off x="1083076" y="3187083"/>
            <a:ext cx="10244831" cy="2308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48E80F6C-C1F5-462A-BF8C-B0148B3C569C}"/>
              </a:ext>
            </a:extLst>
          </p:cNvPr>
          <p:cNvSpPr/>
          <p:nvPr/>
        </p:nvSpPr>
        <p:spPr>
          <a:xfrm>
            <a:off x="1083076" y="2450236"/>
            <a:ext cx="10244831" cy="2308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5174AF69-6724-40C0-BAF2-3838E3A4A83F}"/>
              </a:ext>
            </a:extLst>
          </p:cNvPr>
          <p:cNvSpPr/>
          <p:nvPr/>
        </p:nvSpPr>
        <p:spPr>
          <a:xfrm>
            <a:off x="1083076" y="1956812"/>
            <a:ext cx="10244831" cy="2308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17982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5CD25A-01EB-C244-BE52-D67FD68FB68A}"/>
              </a:ext>
            </a:extLst>
          </p:cNvPr>
          <p:cNvSpPr>
            <a:spLocks noGrp="1"/>
          </p:cNvSpPr>
          <p:nvPr>
            <p:ph type="body" sz="quarter" idx="11"/>
          </p:nvPr>
        </p:nvSpPr>
        <p:spPr/>
        <p:txBody>
          <a:bodyPr/>
          <a:lstStyle/>
          <a:p>
            <a:endParaRPr lang="en-US" dirty="0"/>
          </a:p>
          <a:p>
            <a:endParaRPr lang="en-US" dirty="0"/>
          </a:p>
          <a:p>
            <a:endParaRPr lang="en-US" dirty="0"/>
          </a:p>
          <a:p>
            <a:endParaRPr lang="en-US" dirty="0"/>
          </a:p>
          <a:p>
            <a:pPr algn="ctr"/>
            <a:r>
              <a:rPr lang="en-US" sz="2800" b="1" dirty="0">
                <a:latin typeface="+mn-lt"/>
              </a:rPr>
              <a:t>Country Specific Use Cases - Lesotho</a:t>
            </a:r>
          </a:p>
        </p:txBody>
      </p:sp>
    </p:spTree>
    <p:extLst>
      <p:ext uri="{BB962C8B-B14F-4D97-AF65-F5344CB8AC3E}">
        <p14:creationId xmlns:p14="http://schemas.microsoft.com/office/powerpoint/2010/main" val="247280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01D9B82-C764-4D56-8BB3-7C96C28BA9D4}"/>
              </a:ext>
            </a:extLst>
          </p:cNvPr>
          <p:cNvGraphicFramePr/>
          <p:nvPr/>
        </p:nvGraphicFramePr>
        <p:xfrm>
          <a:off x="410342" y="692542"/>
          <a:ext cx="6129413" cy="3896658"/>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a:extLst>
              <a:ext uri="{FF2B5EF4-FFF2-40B4-BE49-F238E27FC236}">
                <a16:creationId xmlns:a16="http://schemas.microsoft.com/office/drawing/2014/main" id="{58BC7CC1-E1C9-40C5-A0A2-96B9E6462D67}"/>
              </a:ext>
            </a:extLst>
          </p:cNvPr>
          <p:cNvGrpSpPr/>
          <p:nvPr/>
        </p:nvGrpSpPr>
        <p:grpSpPr>
          <a:xfrm>
            <a:off x="7154640" y="692542"/>
            <a:ext cx="4329018" cy="3896658"/>
            <a:chOff x="6880320" y="2053292"/>
            <a:chExt cx="4329018" cy="3896658"/>
          </a:xfrm>
        </p:grpSpPr>
        <p:sp>
          <p:nvSpPr>
            <p:cNvPr id="5" name="Rectangle 4">
              <a:extLst>
                <a:ext uri="{FF2B5EF4-FFF2-40B4-BE49-F238E27FC236}">
                  <a16:creationId xmlns:a16="http://schemas.microsoft.com/office/drawing/2014/main" id="{F1E8F74A-1F09-40F3-9F38-62F356854F9E}"/>
                </a:ext>
              </a:extLst>
            </p:cNvPr>
            <p:cNvSpPr/>
            <p:nvPr/>
          </p:nvSpPr>
          <p:spPr>
            <a:xfrm>
              <a:off x="6880320" y="2053292"/>
              <a:ext cx="4329018" cy="3896658"/>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Content Placeholder 3">
              <a:extLst>
                <a:ext uri="{FF2B5EF4-FFF2-40B4-BE49-F238E27FC236}">
                  <a16:creationId xmlns:a16="http://schemas.microsoft.com/office/drawing/2014/main" id="{3325152E-DEC8-45E1-A66D-E94D37D22E3B}"/>
                </a:ext>
              </a:extLst>
            </p:cNvPr>
            <p:cNvSpPr txBox="1">
              <a:spLocks/>
            </p:cNvSpPr>
            <p:nvPr/>
          </p:nvSpPr>
          <p:spPr>
            <a:xfrm>
              <a:off x="8042006" y="2375497"/>
              <a:ext cx="2954641" cy="57039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rgbClr val="0D2D6E"/>
                  </a:solidFill>
                  <a:latin typeface="Corbel" charset="0"/>
                  <a:ea typeface="Corbel" charset="0"/>
                  <a:cs typeface="Corbel" charset="0"/>
                </a:defRPr>
              </a:lvl1pPr>
              <a:lvl2pPr marL="685800" indent="-228600" algn="l" defTabSz="914400" rtl="0" eaLnBrk="1" latinLnBrk="0" hangingPunct="1">
                <a:lnSpc>
                  <a:spcPct val="90000"/>
                </a:lnSpc>
                <a:spcBef>
                  <a:spcPts val="500"/>
                </a:spcBef>
                <a:buFont typeface="Arial"/>
                <a:buChar char="•"/>
                <a:defRPr sz="2400" kern="1200">
                  <a:solidFill>
                    <a:srgbClr val="0D2D6E"/>
                  </a:solidFill>
                  <a:latin typeface="Corbel" charset="0"/>
                  <a:ea typeface="Corbel" charset="0"/>
                  <a:cs typeface="Corbel" charset="0"/>
                </a:defRPr>
              </a:lvl2pPr>
              <a:lvl3pPr marL="1143000" indent="-228600" algn="l" defTabSz="914400" rtl="0" eaLnBrk="1" latinLnBrk="0" hangingPunct="1">
                <a:lnSpc>
                  <a:spcPct val="90000"/>
                </a:lnSpc>
                <a:spcBef>
                  <a:spcPts val="500"/>
                </a:spcBef>
                <a:buFont typeface="Arial"/>
                <a:buChar char="•"/>
                <a:defRPr sz="2000" kern="1200">
                  <a:solidFill>
                    <a:srgbClr val="0D2D6E"/>
                  </a:solidFill>
                  <a:latin typeface="Corbel" charset="0"/>
                  <a:ea typeface="Corbel" charset="0"/>
                  <a:cs typeface="Corbel" charset="0"/>
                </a:defRPr>
              </a:lvl3pPr>
              <a:lvl4pPr marL="1600200" indent="-228600" algn="l" defTabSz="914400" rtl="0" eaLnBrk="1" latinLnBrk="0" hangingPunct="1">
                <a:lnSpc>
                  <a:spcPct val="90000"/>
                </a:lnSpc>
                <a:spcBef>
                  <a:spcPts val="500"/>
                </a:spcBef>
                <a:buFont typeface="Arial"/>
                <a:buChar char="•"/>
                <a:defRPr sz="1800" kern="1200">
                  <a:solidFill>
                    <a:srgbClr val="0D2D6E"/>
                  </a:solidFill>
                  <a:latin typeface="Corbel" charset="0"/>
                  <a:ea typeface="Corbel" charset="0"/>
                  <a:cs typeface="Corbel" charset="0"/>
                </a:defRPr>
              </a:lvl4pPr>
              <a:lvl5pPr marL="2057400" indent="-228600" algn="l" defTabSz="914400" rtl="0" eaLnBrk="1" latinLnBrk="0" hangingPunct="1">
                <a:lnSpc>
                  <a:spcPct val="90000"/>
                </a:lnSpc>
                <a:spcBef>
                  <a:spcPts val="500"/>
                </a:spcBef>
                <a:buFont typeface="Arial"/>
                <a:buChar char="•"/>
                <a:defRPr sz="1800" kern="1200">
                  <a:solidFill>
                    <a:srgbClr val="0D2D6E"/>
                  </a:solidFill>
                  <a:latin typeface="Corbel" charset="0"/>
                  <a:ea typeface="Corbel" charset="0"/>
                  <a:cs typeface="Corbe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b="1" dirty="0">
                  <a:solidFill>
                    <a:schemeClr val="bg1"/>
                  </a:solidFill>
                </a:rPr>
                <a:t>44% are 60 years and older </a:t>
              </a:r>
              <a:endParaRPr lang="en-ZA" sz="1800" b="1" dirty="0">
                <a:solidFill>
                  <a:schemeClr val="bg1"/>
                </a:solidFill>
              </a:endParaRPr>
            </a:p>
          </p:txBody>
        </p:sp>
        <p:sp>
          <p:nvSpPr>
            <p:cNvPr id="7" name="Content Placeholder 3">
              <a:extLst>
                <a:ext uri="{FF2B5EF4-FFF2-40B4-BE49-F238E27FC236}">
                  <a16:creationId xmlns:a16="http://schemas.microsoft.com/office/drawing/2014/main" id="{6C2359BB-76F2-424E-AD1B-98F779967385}"/>
                </a:ext>
              </a:extLst>
            </p:cNvPr>
            <p:cNvSpPr txBox="1">
              <a:spLocks/>
            </p:cNvSpPr>
            <p:nvPr/>
          </p:nvSpPr>
          <p:spPr>
            <a:xfrm>
              <a:off x="8045547" y="3268093"/>
              <a:ext cx="2954641" cy="57039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rgbClr val="0D2D6E"/>
                  </a:solidFill>
                  <a:latin typeface="Corbel" charset="0"/>
                  <a:ea typeface="Corbel" charset="0"/>
                  <a:cs typeface="Corbel" charset="0"/>
                </a:defRPr>
              </a:lvl1pPr>
              <a:lvl2pPr marL="685800" indent="-228600" algn="l" defTabSz="914400" rtl="0" eaLnBrk="1" latinLnBrk="0" hangingPunct="1">
                <a:lnSpc>
                  <a:spcPct val="90000"/>
                </a:lnSpc>
                <a:spcBef>
                  <a:spcPts val="500"/>
                </a:spcBef>
                <a:buFont typeface="Arial"/>
                <a:buChar char="•"/>
                <a:defRPr sz="2400" kern="1200">
                  <a:solidFill>
                    <a:srgbClr val="0D2D6E"/>
                  </a:solidFill>
                  <a:latin typeface="Corbel" charset="0"/>
                  <a:ea typeface="Corbel" charset="0"/>
                  <a:cs typeface="Corbel" charset="0"/>
                </a:defRPr>
              </a:lvl2pPr>
              <a:lvl3pPr marL="1143000" indent="-228600" algn="l" defTabSz="914400" rtl="0" eaLnBrk="1" latinLnBrk="0" hangingPunct="1">
                <a:lnSpc>
                  <a:spcPct val="90000"/>
                </a:lnSpc>
                <a:spcBef>
                  <a:spcPts val="500"/>
                </a:spcBef>
                <a:buFont typeface="Arial"/>
                <a:buChar char="•"/>
                <a:defRPr sz="2000" kern="1200">
                  <a:solidFill>
                    <a:srgbClr val="0D2D6E"/>
                  </a:solidFill>
                  <a:latin typeface="Corbel" charset="0"/>
                  <a:ea typeface="Corbel" charset="0"/>
                  <a:cs typeface="Corbel" charset="0"/>
                </a:defRPr>
              </a:lvl3pPr>
              <a:lvl4pPr marL="1600200" indent="-228600" algn="l" defTabSz="914400" rtl="0" eaLnBrk="1" latinLnBrk="0" hangingPunct="1">
                <a:lnSpc>
                  <a:spcPct val="90000"/>
                </a:lnSpc>
                <a:spcBef>
                  <a:spcPts val="500"/>
                </a:spcBef>
                <a:buFont typeface="Arial"/>
                <a:buChar char="•"/>
                <a:defRPr sz="1800" kern="1200">
                  <a:solidFill>
                    <a:srgbClr val="0D2D6E"/>
                  </a:solidFill>
                  <a:latin typeface="Corbel" charset="0"/>
                  <a:ea typeface="Corbel" charset="0"/>
                  <a:cs typeface="Corbel" charset="0"/>
                </a:defRPr>
              </a:lvl4pPr>
              <a:lvl5pPr marL="2057400" indent="-228600" algn="l" defTabSz="914400" rtl="0" eaLnBrk="1" latinLnBrk="0" hangingPunct="1">
                <a:lnSpc>
                  <a:spcPct val="90000"/>
                </a:lnSpc>
                <a:spcBef>
                  <a:spcPts val="500"/>
                </a:spcBef>
                <a:buFont typeface="Arial"/>
                <a:buChar char="•"/>
                <a:defRPr sz="1800" kern="1200">
                  <a:solidFill>
                    <a:srgbClr val="0D2D6E"/>
                  </a:solidFill>
                  <a:latin typeface="Corbel" charset="0"/>
                  <a:ea typeface="Corbel" charset="0"/>
                  <a:cs typeface="Corbe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b="1" dirty="0">
                  <a:solidFill>
                    <a:schemeClr val="bg1"/>
                  </a:solidFill>
                </a:rPr>
                <a:t>77% rural population </a:t>
              </a:r>
              <a:endParaRPr lang="en-ZA" sz="1800" b="1" dirty="0">
                <a:solidFill>
                  <a:schemeClr val="bg1"/>
                </a:solidFill>
              </a:endParaRPr>
            </a:p>
          </p:txBody>
        </p:sp>
        <p:sp>
          <p:nvSpPr>
            <p:cNvPr id="8" name="Content Placeholder 3">
              <a:extLst>
                <a:ext uri="{FF2B5EF4-FFF2-40B4-BE49-F238E27FC236}">
                  <a16:creationId xmlns:a16="http://schemas.microsoft.com/office/drawing/2014/main" id="{E2EE7698-E886-4DD4-9AAD-136AD8DFCA8D}"/>
                </a:ext>
              </a:extLst>
            </p:cNvPr>
            <p:cNvSpPr txBox="1">
              <a:spLocks/>
            </p:cNvSpPr>
            <p:nvPr/>
          </p:nvSpPr>
          <p:spPr>
            <a:xfrm>
              <a:off x="8059723" y="4090348"/>
              <a:ext cx="2954641" cy="43071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rgbClr val="0D2D6E"/>
                  </a:solidFill>
                  <a:latin typeface="Corbel" charset="0"/>
                  <a:ea typeface="Corbel" charset="0"/>
                  <a:cs typeface="Corbel" charset="0"/>
                </a:defRPr>
              </a:lvl1pPr>
              <a:lvl2pPr marL="685800" indent="-228600" algn="l" defTabSz="914400" rtl="0" eaLnBrk="1" latinLnBrk="0" hangingPunct="1">
                <a:lnSpc>
                  <a:spcPct val="90000"/>
                </a:lnSpc>
                <a:spcBef>
                  <a:spcPts val="500"/>
                </a:spcBef>
                <a:buFont typeface="Arial"/>
                <a:buChar char="•"/>
                <a:defRPr sz="2400" kern="1200">
                  <a:solidFill>
                    <a:srgbClr val="0D2D6E"/>
                  </a:solidFill>
                  <a:latin typeface="Corbel" charset="0"/>
                  <a:ea typeface="Corbel" charset="0"/>
                  <a:cs typeface="Corbel" charset="0"/>
                </a:defRPr>
              </a:lvl2pPr>
              <a:lvl3pPr marL="1143000" indent="-228600" algn="l" defTabSz="914400" rtl="0" eaLnBrk="1" latinLnBrk="0" hangingPunct="1">
                <a:lnSpc>
                  <a:spcPct val="90000"/>
                </a:lnSpc>
                <a:spcBef>
                  <a:spcPts val="500"/>
                </a:spcBef>
                <a:buFont typeface="Arial"/>
                <a:buChar char="•"/>
                <a:defRPr sz="2000" kern="1200">
                  <a:solidFill>
                    <a:srgbClr val="0D2D6E"/>
                  </a:solidFill>
                  <a:latin typeface="Corbel" charset="0"/>
                  <a:ea typeface="Corbel" charset="0"/>
                  <a:cs typeface="Corbel" charset="0"/>
                </a:defRPr>
              </a:lvl3pPr>
              <a:lvl4pPr marL="1600200" indent="-228600" algn="l" defTabSz="914400" rtl="0" eaLnBrk="1" latinLnBrk="0" hangingPunct="1">
                <a:lnSpc>
                  <a:spcPct val="90000"/>
                </a:lnSpc>
                <a:spcBef>
                  <a:spcPts val="500"/>
                </a:spcBef>
                <a:buFont typeface="Arial"/>
                <a:buChar char="•"/>
                <a:defRPr sz="1800" kern="1200">
                  <a:solidFill>
                    <a:srgbClr val="0D2D6E"/>
                  </a:solidFill>
                  <a:latin typeface="Corbel" charset="0"/>
                  <a:ea typeface="Corbel" charset="0"/>
                  <a:cs typeface="Corbel" charset="0"/>
                </a:defRPr>
              </a:lvl4pPr>
              <a:lvl5pPr marL="2057400" indent="-228600" algn="l" defTabSz="914400" rtl="0" eaLnBrk="1" latinLnBrk="0" hangingPunct="1">
                <a:lnSpc>
                  <a:spcPct val="90000"/>
                </a:lnSpc>
                <a:spcBef>
                  <a:spcPts val="500"/>
                </a:spcBef>
                <a:buFont typeface="Arial"/>
                <a:buChar char="•"/>
                <a:defRPr sz="1800" kern="1200">
                  <a:solidFill>
                    <a:srgbClr val="0D2D6E"/>
                  </a:solidFill>
                  <a:latin typeface="Corbel" charset="0"/>
                  <a:ea typeface="Corbel" charset="0"/>
                  <a:cs typeface="Corbe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b="1" dirty="0">
                  <a:solidFill>
                    <a:schemeClr val="bg1"/>
                  </a:solidFill>
                </a:rPr>
                <a:t>87% low financial  capability </a:t>
              </a:r>
              <a:endParaRPr lang="en-ZA" sz="1800" b="1" dirty="0">
                <a:solidFill>
                  <a:schemeClr val="bg1"/>
                </a:solidFill>
              </a:endParaRPr>
            </a:p>
          </p:txBody>
        </p:sp>
        <p:sp>
          <p:nvSpPr>
            <p:cNvPr id="9" name="Content Placeholder 3">
              <a:extLst>
                <a:ext uri="{FF2B5EF4-FFF2-40B4-BE49-F238E27FC236}">
                  <a16:creationId xmlns:a16="http://schemas.microsoft.com/office/drawing/2014/main" id="{F4D700F1-6D91-41E5-998E-94D186082BA7}"/>
                </a:ext>
              </a:extLst>
            </p:cNvPr>
            <p:cNvSpPr txBox="1">
              <a:spLocks/>
            </p:cNvSpPr>
            <p:nvPr/>
          </p:nvSpPr>
          <p:spPr>
            <a:xfrm>
              <a:off x="8096656" y="4874156"/>
              <a:ext cx="2913866" cy="44035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rgbClr val="0D2D6E"/>
                  </a:solidFill>
                  <a:latin typeface="Corbel" charset="0"/>
                  <a:ea typeface="Corbel" charset="0"/>
                  <a:cs typeface="Corbel" charset="0"/>
                </a:defRPr>
              </a:lvl1pPr>
              <a:lvl2pPr marL="685800" indent="-228600" algn="l" defTabSz="914400" rtl="0" eaLnBrk="1" latinLnBrk="0" hangingPunct="1">
                <a:lnSpc>
                  <a:spcPct val="90000"/>
                </a:lnSpc>
                <a:spcBef>
                  <a:spcPts val="500"/>
                </a:spcBef>
                <a:buFont typeface="Arial"/>
                <a:buChar char="•"/>
                <a:defRPr sz="2400" kern="1200">
                  <a:solidFill>
                    <a:srgbClr val="0D2D6E"/>
                  </a:solidFill>
                  <a:latin typeface="Corbel" charset="0"/>
                  <a:ea typeface="Corbel" charset="0"/>
                  <a:cs typeface="Corbel" charset="0"/>
                </a:defRPr>
              </a:lvl2pPr>
              <a:lvl3pPr marL="1143000" indent="-228600" algn="l" defTabSz="914400" rtl="0" eaLnBrk="1" latinLnBrk="0" hangingPunct="1">
                <a:lnSpc>
                  <a:spcPct val="90000"/>
                </a:lnSpc>
                <a:spcBef>
                  <a:spcPts val="500"/>
                </a:spcBef>
                <a:buFont typeface="Arial"/>
                <a:buChar char="•"/>
                <a:defRPr sz="2000" kern="1200">
                  <a:solidFill>
                    <a:srgbClr val="0D2D6E"/>
                  </a:solidFill>
                  <a:latin typeface="Corbel" charset="0"/>
                  <a:ea typeface="Corbel" charset="0"/>
                  <a:cs typeface="Corbel" charset="0"/>
                </a:defRPr>
              </a:lvl3pPr>
              <a:lvl4pPr marL="1600200" indent="-228600" algn="l" defTabSz="914400" rtl="0" eaLnBrk="1" latinLnBrk="0" hangingPunct="1">
                <a:lnSpc>
                  <a:spcPct val="90000"/>
                </a:lnSpc>
                <a:spcBef>
                  <a:spcPts val="500"/>
                </a:spcBef>
                <a:buFont typeface="Arial"/>
                <a:buChar char="•"/>
                <a:defRPr sz="1800" kern="1200">
                  <a:solidFill>
                    <a:srgbClr val="0D2D6E"/>
                  </a:solidFill>
                  <a:latin typeface="Corbel" charset="0"/>
                  <a:ea typeface="Corbel" charset="0"/>
                  <a:cs typeface="Corbel" charset="0"/>
                </a:defRPr>
              </a:lvl4pPr>
              <a:lvl5pPr marL="2057400" indent="-228600" algn="l" defTabSz="914400" rtl="0" eaLnBrk="1" latinLnBrk="0" hangingPunct="1">
                <a:lnSpc>
                  <a:spcPct val="90000"/>
                </a:lnSpc>
                <a:spcBef>
                  <a:spcPts val="500"/>
                </a:spcBef>
                <a:buFont typeface="Arial"/>
                <a:buChar char="•"/>
                <a:defRPr sz="1800" kern="1200">
                  <a:solidFill>
                    <a:srgbClr val="0D2D6E"/>
                  </a:solidFill>
                  <a:latin typeface="Corbel" charset="0"/>
                  <a:ea typeface="Corbel" charset="0"/>
                  <a:cs typeface="Corbe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b="1" dirty="0">
                  <a:solidFill>
                    <a:schemeClr val="bg1"/>
                  </a:solidFill>
                </a:rPr>
                <a:t>33% receive remittances</a:t>
              </a:r>
            </a:p>
            <a:p>
              <a:r>
                <a:rPr lang="en-US" sz="1600" dirty="0">
                  <a:solidFill>
                    <a:schemeClr val="bg1"/>
                  </a:solidFill>
                </a:rPr>
                <a:t>70% through friends/family</a:t>
              </a:r>
              <a:endParaRPr lang="en-ZA" sz="1600" dirty="0">
                <a:solidFill>
                  <a:schemeClr val="bg1"/>
                </a:solidFill>
              </a:endParaRPr>
            </a:p>
          </p:txBody>
        </p:sp>
        <p:pic>
          <p:nvPicPr>
            <p:cNvPr id="10" name="Graphic 9">
              <a:extLst>
                <a:ext uri="{FF2B5EF4-FFF2-40B4-BE49-F238E27FC236}">
                  <a16:creationId xmlns:a16="http://schemas.microsoft.com/office/drawing/2014/main" id="{C08F1DFB-83E6-46F7-85CF-854BCBBDF468}"/>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4207" t="20738" r="16439" b="33375"/>
            <a:stretch/>
          </p:blipFill>
          <p:spPr>
            <a:xfrm>
              <a:off x="7153314" y="3110447"/>
              <a:ext cx="862092" cy="570391"/>
            </a:xfrm>
            <a:prstGeom prst="rect">
              <a:avLst/>
            </a:prstGeom>
          </p:spPr>
        </p:pic>
        <p:pic>
          <p:nvPicPr>
            <p:cNvPr id="11" name="Graphic 10">
              <a:extLst>
                <a:ext uri="{FF2B5EF4-FFF2-40B4-BE49-F238E27FC236}">
                  <a16:creationId xmlns:a16="http://schemas.microsoft.com/office/drawing/2014/main" id="{0564275B-1BFC-494E-AF05-AE258964E409}"/>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1284" t="26108" r="26500" b="28812"/>
            <a:stretch/>
          </p:blipFill>
          <p:spPr>
            <a:xfrm>
              <a:off x="7273123" y="4772925"/>
              <a:ext cx="627325" cy="541581"/>
            </a:xfrm>
            <a:prstGeom prst="rect">
              <a:avLst/>
            </a:prstGeom>
          </p:spPr>
        </p:pic>
        <p:pic>
          <p:nvPicPr>
            <p:cNvPr id="12" name="Graphic 11">
              <a:extLst>
                <a:ext uri="{FF2B5EF4-FFF2-40B4-BE49-F238E27FC236}">
                  <a16:creationId xmlns:a16="http://schemas.microsoft.com/office/drawing/2014/main" id="{B0364A29-8000-44B2-BD6B-F7238A441D08}"/>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10991" t="18131" r="7443" b="19938"/>
            <a:stretch/>
          </p:blipFill>
          <p:spPr>
            <a:xfrm>
              <a:off x="7273123" y="3993554"/>
              <a:ext cx="742283" cy="563585"/>
            </a:xfrm>
            <a:prstGeom prst="rect">
              <a:avLst/>
            </a:prstGeom>
          </p:spPr>
        </p:pic>
        <p:grpSp>
          <p:nvGrpSpPr>
            <p:cNvPr id="13" name="Group 12">
              <a:extLst>
                <a:ext uri="{FF2B5EF4-FFF2-40B4-BE49-F238E27FC236}">
                  <a16:creationId xmlns:a16="http://schemas.microsoft.com/office/drawing/2014/main" id="{5ED720C0-8A6D-4A0E-8416-F5D574AFB0DA}"/>
                </a:ext>
              </a:extLst>
            </p:cNvPr>
            <p:cNvGrpSpPr/>
            <p:nvPr/>
          </p:nvGrpSpPr>
          <p:grpSpPr>
            <a:xfrm>
              <a:off x="7254172" y="2303165"/>
              <a:ext cx="661280" cy="574155"/>
              <a:chOff x="7254172" y="2303165"/>
              <a:chExt cx="661280" cy="574155"/>
            </a:xfrm>
          </p:grpSpPr>
          <p:pic>
            <p:nvPicPr>
              <p:cNvPr id="14" name="Graphic 13">
                <a:extLst>
                  <a:ext uri="{FF2B5EF4-FFF2-40B4-BE49-F238E27FC236}">
                    <a16:creationId xmlns:a16="http://schemas.microsoft.com/office/drawing/2014/main" id="{F5AE9E4B-FE6B-4147-B1D5-071B1C652CF6}"/>
                  </a:ext>
                </a:extLst>
              </p:cNvPr>
              <p:cNvPicPr>
                <a:picLocks noChangeAspect="1"/>
              </p:cNvPicPr>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6640" t="9026" r="27018" b="8462"/>
              <a:stretch/>
            </p:blipFill>
            <p:spPr>
              <a:xfrm>
                <a:off x="7254172" y="2303165"/>
                <a:ext cx="322471" cy="574155"/>
              </a:xfrm>
              <a:prstGeom prst="rect">
                <a:avLst/>
              </a:prstGeom>
            </p:spPr>
          </p:pic>
          <p:pic>
            <p:nvPicPr>
              <p:cNvPr id="15" name="Graphic 14">
                <a:extLst>
                  <a:ext uri="{FF2B5EF4-FFF2-40B4-BE49-F238E27FC236}">
                    <a16:creationId xmlns:a16="http://schemas.microsoft.com/office/drawing/2014/main" id="{3C146CD2-BF1C-48A3-9BA5-8B22B60C1659}"/>
                  </a:ext>
                </a:extLst>
              </p:cNvPr>
              <p:cNvPicPr>
                <a:picLocks noChangeAspect="1"/>
              </p:cNvPicPr>
              <p:nvPr/>
            </p:nvPicPr>
            <p:blipFill rotWithShape="1">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l="30093" t="11489" r="25471" b="9066"/>
              <a:stretch/>
            </p:blipFill>
            <p:spPr>
              <a:xfrm>
                <a:off x="7609702" y="2326917"/>
                <a:ext cx="305750" cy="546638"/>
              </a:xfrm>
              <a:prstGeom prst="rect">
                <a:avLst/>
              </a:prstGeom>
            </p:spPr>
          </p:pic>
        </p:grpSp>
      </p:grpSp>
      <p:sp>
        <p:nvSpPr>
          <p:cNvPr id="16" name="Content Placeholder 3">
            <a:extLst>
              <a:ext uri="{FF2B5EF4-FFF2-40B4-BE49-F238E27FC236}">
                <a16:creationId xmlns:a16="http://schemas.microsoft.com/office/drawing/2014/main" id="{5F67B10B-2895-45F9-8D87-ADDCAAA0F9AE}"/>
              </a:ext>
            </a:extLst>
          </p:cNvPr>
          <p:cNvSpPr txBox="1">
            <a:spLocks/>
          </p:cNvSpPr>
          <p:nvPr/>
        </p:nvSpPr>
        <p:spPr>
          <a:xfrm>
            <a:off x="7154641" y="54268"/>
            <a:ext cx="4329018" cy="42451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Those without transaction accounts (27%) are likely to be:</a:t>
            </a:r>
            <a:endParaRPr lang="en-ZA" sz="2000" dirty="0"/>
          </a:p>
        </p:txBody>
      </p:sp>
    </p:spTree>
    <p:extLst>
      <p:ext uri="{BB962C8B-B14F-4D97-AF65-F5344CB8AC3E}">
        <p14:creationId xmlns:p14="http://schemas.microsoft.com/office/powerpoint/2010/main" val="302878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2E20B0-B5A5-40A8-BCA6-B94101EA183E}"/>
              </a:ext>
            </a:extLst>
          </p:cNvPr>
          <p:cNvSpPr>
            <a:spLocks noGrp="1"/>
          </p:cNvSpPr>
          <p:nvPr>
            <p:ph type="title" idx="4294967295"/>
          </p:nvPr>
        </p:nvSpPr>
        <p:spPr>
          <a:xfrm>
            <a:off x="541338" y="449263"/>
            <a:ext cx="11650662" cy="617537"/>
          </a:xfrm>
        </p:spPr>
        <p:txBody>
          <a:bodyPr>
            <a:normAutofit fontScale="90000"/>
          </a:bodyPr>
          <a:lstStyle/>
          <a:p>
            <a:r>
              <a:rPr lang="en-US" sz="3600" b="1" dirty="0">
                <a:latin typeface="+mn-lt"/>
              </a:rPr>
              <a:t>Digitalization expanding population transacting</a:t>
            </a:r>
            <a:br>
              <a:rPr lang="en-US" b="1" dirty="0">
                <a:highlight>
                  <a:srgbClr val="F6F6F6"/>
                </a:highlight>
              </a:rPr>
            </a:br>
            <a:r>
              <a:rPr lang="en-US" sz="2400" dirty="0">
                <a:solidFill>
                  <a:srgbClr val="003366"/>
                </a:solidFill>
                <a:latin typeface="Corbel" pitchFamily="34" charset="0"/>
              </a:rPr>
              <a:t>Of those with transaction accounts (banking and mobile money), 81% use Digital Financial Services, mainly driven by mobile money accounts to make payments.</a:t>
            </a:r>
          </a:p>
        </p:txBody>
      </p:sp>
      <p:graphicFrame>
        <p:nvGraphicFramePr>
          <p:cNvPr id="6" name="Chart 5">
            <a:extLst>
              <a:ext uri="{FF2B5EF4-FFF2-40B4-BE49-F238E27FC236}">
                <a16:creationId xmlns:a16="http://schemas.microsoft.com/office/drawing/2014/main" id="{C42DE753-893F-420B-95AD-5FC99749D8DA}"/>
              </a:ext>
            </a:extLst>
          </p:cNvPr>
          <p:cNvGraphicFramePr/>
          <p:nvPr/>
        </p:nvGraphicFramePr>
        <p:xfrm>
          <a:off x="282330" y="1768246"/>
          <a:ext cx="5878321" cy="38735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3BABAB7A-9ED9-4BF9-83FD-5298888AEA14}"/>
              </a:ext>
            </a:extLst>
          </p:cNvPr>
          <p:cNvGraphicFramePr>
            <a:graphicFrameLocks/>
          </p:cNvGraphicFramePr>
          <p:nvPr/>
        </p:nvGraphicFramePr>
        <p:xfrm>
          <a:off x="6563427" y="1768246"/>
          <a:ext cx="5161078" cy="389665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5CDF7C72-34EE-463A-B58B-C3FDB673CE9A}"/>
              </a:ext>
            </a:extLst>
          </p:cNvPr>
          <p:cNvSpPr>
            <a:spLocks noChangeArrowheads="1"/>
          </p:cNvSpPr>
          <p:nvPr/>
        </p:nvSpPr>
        <p:spPr bwMode="auto">
          <a:xfrm>
            <a:off x="2487959" y="1388024"/>
            <a:ext cx="1797601" cy="343018"/>
          </a:xfrm>
          <a:prstGeom prst="rect">
            <a:avLst/>
          </a:prstGeom>
          <a:noFill/>
          <a:ln w="9525">
            <a:noFill/>
            <a:miter lim="800000"/>
            <a:headEnd/>
            <a:tailEnd/>
          </a:ln>
        </p:spPr>
        <p:txBody>
          <a:bodyPr lIns="92986" tIns="46496" rIns="92986" bIns="46496"/>
          <a:lstStyle/>
          <a:p>
            <a:pPr>
              <a:spcBef>
                <a:spcPts val="1200"/>
              </a:spcBef>
              <a:buClr>
                <a:srgbClr val="4F81BD">
                  <a:lumMod val="50000"/>
                </a:srgbClr>
              </a:buClr>
              <a:buSzPct val="120000"/>
              <a:defRPr/>
            </a:pPr>
            <a:r>
              <a:rPr lang="en-ZA" sz="1600" b="1" dirty="0">
                <a:solidFill>
                  <a:srgbClr val="002D69"/>
                </a:solidFill>
              </a:rPr>
              <a:t>DFS usage (%)</a:t>
            </a:r>
          </a:p>
        </p:txBody>
      </p:sp>
      <p:sp>
        <p:nvSpPr>
          <p:cNvPr id="10" name="Rectangle 9">
            <a:extLst>
              <a:ext uri="{FF2B5EF4-FFF2-40B4-BE49-F238E27FC236}">
                <a16:creationId xmlns:a16="http://schemas.microsoft.com/office/drawing/2014/main" id="{15786A88-0214-4AD4-8431-DF9F538295B1}"/>
              </a:ext>
            </a:extLst>
          </p:cNvPr>
          <p:cNvSpPr>
            <a:spLocks noChangeArrowheads="1"/>
          </p:cNvSpPr>
          <p:nvPr/>
        </p:nvSpPr>
        <p:spPr bwMode="auto">
          <a:xfrm>
            <a:off x="8721680" y="1375169"/>
            <a:ext cx="1797601" cy="343018"/>
          </a:xfrm>
          <a:prstGeom prst="rect">
            <a:avLst/>
          </a:prstGeom>
          <a:noFill/>
          <a:ln w="9525">
            <a:noFill/>
            <a:miter lim="800000"/>
            <a:headEnd/>
            <a:tailEnd/>
          </a:ln>
        </p:spPr>
        <p:txBody>
          <a:bodyPr lIns="92986" tIns="46496" rIns="92986" bIns="46496"/>
          <a:lstStyle/>
          <a:p>
            <a:pPr>
              <a:spcBef>
                <a:spcPts val="1200"/>
              </a:spcBef>
              <a:buClr>
                <a:srgbClr val="4F81BD">
                  <a:lumMod val="50000"/>
                </a:srgbClr>
              </a:buClr>
              <a:buSzPct val="120000"/>
              <a:defRPr/>
            </a:pPr>
            <a:r>
              <a:rPr lang="en-ZA" sz="1600" b="1" dirty="0">
                <a:solidFill>
                  <a:srgbClr val="002D69"/>
                </a:solidFill>
              </a:rPr>
              <a:t>DFS Drivers (%)</a:t>
            </a:r>
          </a:p>
        </p:txBody>
      </p:sp>
    </p:spTree>
    <p:extLst>
      <p:ext uri="{BB962C8B-B14F-4D97-AF65-F5344CB8AC3E}">
        <p14:creationId xmlns:p14="http://schemas.microsoft.com/office/powerpoint/2010/main" val="259649173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350</TotalTime>
  <Words>1418</Words>
  <Application>Microsoft Macintosh PowerPoint</Application>
  <PresentationFormat>Widescreen</PresentationFormat>
  <Paragraphs>137</Paragraphs>
  <Slides>21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Corbel</vt:lpstr>
      <vt:lpstr>Courier New</vt:lpstr>
      <vt:lpstr>HelveticaNeueLT Std Med</vt:lpstr>
      <vt:lpstr>Tema do Office</vt:lpstr>
      <vt:lpstr>PowerPoint Presentation</vt:lpstr>
      <vt:lpstr>PowerPoint Presentation</vt:lpstr>
      <vt:lpstr>PowerPoint Presentation</vt:lpstr>
      <vt:lpstr>PowerPoint Presentation</vt:lpstr>
      <vt:lpstr>SADC Financial Access Strand</vt:lpstr>
      <vt:lpstr>Financial Inclusion (Consumer Access Strand) - Region</vt:lpstr>
      <vt:lpstr>PowerPoint Presentation</vt:lpstr>
      <vt:lpstr>PowerPoint Presentation</vt:lpstr>
      <vt:lpstr>Digitalization expanding population transacting Of those with transaction accounts (banking and mobile money), 81% use Digital Financial Services, mainly driven by mobile money accounts to make payments.</vt:lpstr>
      <vt:lpstr>What drives DFS? Mainly driven by withdrawing and deposit cash, however, enhanced payment activities can be a solution to agent float/cash availability challenges.</vt:lpstr>
      <vt:lpstr>Remittances More adults are remitting (72%) and there is huge shift in the methods used to remit money over the past decade, due to more accessible and convenient devices. Informal reduced significantly.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Bruno Oliveira</dc:creator>
  <cp:lastModifiedBy>Dumisani Dube</cp:lastModifiedBy>
  <cp:revision>22</cp:revision>
  <dcterms:created xsi:type="dcterms:W3CDTF">2020-10-28T09:24:26Z</dcterms:created>
  <dcterms:modified xsi:type="dcterms:W3CDTF">2021-11-16T14:22:37Z</dcterms:modified>
</cp:coreProperties>
</file>